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3"/>
  </p:notesMasterIdLst>
  <p:sldIdLst>
    <p:sldId id="256" r:id="rId2"/>
    <p:sldId id="257" r:id="rId3"/>
    <p:sldId id="264" r:id="rId4"/>
    <p:sldId id="263" r:id="rId5"/>
    <p:sldId id="258" r:id="rId6"/>
    <p:sldId id="259" r:id="rId7"/>
    <p:sldId id="261" r:id="rId8"/>
    <p:sldId id="266" r:id="rId9"/>
    <p:sldId id="265" r:id="rId10"/>
    <p:sldId id="262" r:id="rId11"/>
    <p:sldId id="267" r:id="rId12"/>
    <p:sldId id="268" r:id="rId13"/>
    <p:sldId id="269" r:id="rId14"/>
    <p:sldId id="272" r:id="rId15"/>
    <p:sldId id="273" r:id="rId16"/>
    <p:sldId id="270" r:id="rId17"/>
    <p:sldId id="276" r:id="rId18"/>
    <p:sldId id="277" r:id="rId19"/>
    <p:sldId id="278" r:id="rId20"/>
    <p:sldId id="280" r:id="rId21"/>
    <p:sldId id="281" r:id="rId22"/>
    <p:sldId id="289" r:id="rId23"/>
    <p:sldId id="291" r:id="rId24"/>
    <p:sldId id="282" r:id="rId25"/>
    <p:sldId id="285" r:id="rId26"/>
    <p:sldId id="288" r:id="rId27"/>
    <p:sldId id="293" r:id="rId28"/>
    <p:sldId id="271" r:id="rId29"/>
    <p:sldId id="294" r:id="rId30"/>
    <p:sldId id="295" r:id="rId31"/>
    <p:sldId id="292" r:id="rId3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44CC"/>
    <a:srgbClr val="DE00DE"/>
    <a:srgbClr val="FF00FF"/>
    <a:srgbClr val="006600"/>
    <a:srgbClr val="003CB4"/>
    <a:srgbClr val="CCECFF"/>
    <a:srgbClr val="0000CC"/>
    <a:srgbClr val="99CCFF"/>
    <a:srgbClr val="CCFF99"/>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1499" autoAdjust="0"/>
  </p:normalViewPr>
  <p:slideViewPr>
    <p:cSldViewPr snapToGrid="0">
      <p:cViewPr varScale="1">
        <p:scale>
          <a:sx n="60" d="100"/>
          <a:sy n="60" d="100"/>
        </p:scale>
        <p:origin x="872" y="36"/>
      </p:cViewPr>
      <p:guideLst/>
    </p:cSldViewPr>
  </p:slideViewPr>
  <p:notesTextViewPr>
    <p:cViewPr>
      <p:scale>
        <a:sx n="1" d="1"/>
        <a:sy n="1" d="1"/>
      </p:scale>
      <p:origin x="0" y="0"/>
    </p:cViewPr>
  </p:notesTextViewPr>
  <p:sorterViewPr>
    <p:cViewPr varScale="1">
      <p:scale>
        <a:sx n="1" d="1"/>
        <a:sy n="1" d="1"/>
      </p:scale>
      <p:origin x="0" y="-475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567D28-E89A-428F-8C83-B2EAF6162722}" type="datetimeFigureOut">
              <a:rPr lang="en-US" smtClean="0"/>
              <a:t>9/13/2016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033094-D3F1-4317-8FA0-C286BAD6531A}" type="slidenum">
              <a:rPr lang="en-US" smtClean="0"/>
              <a:t>‹#›</a:t>
            </a:fld>
            <a:endParaRPr lang="en-US"/>
          </a:p>
        </p:txBody>
      </p:sp>
    </p:spTree>
    <p:extLst>
      <p:ext uri="{BB962C8B-B14F-4D97-AF65-F5344CB8AC3E}">
        <p14:creationId xmlns:p14="http://schemas.microsoft.com/office/powerpoint/2010/main" val="38359219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AU" altLang="en-US" dirty="0"/>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1243329-6289-4996-B373-5B344BA08AB9}" type="slidenum">
              <a:rPr lang="en-AU" altLang="en-US" smtClean="0">
                <a:latin typeface="Arial" panose="020B0604020202020204" pitchFamily="34" charset="0"/>
              </a:rPr>
              <a:pPr>
                <a:spcBef>
                  <a:spcPct val="0"/>
                </a:spcBef>
              </a:pPr>
              <a:t>5</a:t>
            </a:fld>
            <a:endParaRPr lang="en-AU" altLang="en-US">
              <a:latin typeface="Arial" panose="020B0604020202020204" pitchFamily="34" charset="0"/>
            </a:endParaRPr>
          </a:p>
        </p:txBody>
      </p:sp>
    </p:spTree>
    <p:extLst>
      <p:ext uri="{BB962C8B-B14F-4D97-AF65-F5344CB8AC3E}">
        <p14:creationId xmlns:p14="http://schemas.microsoft.com/office/powerpoint/2010/main" val="4411141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27.   As per slide</a:t>
            </a:r>
            <a:endParaRPr lang="en-AU" altLang="en-US"/>
          </a:p>
          <a:p>
            <a:pPr eaLnBrk="1" hangingPunct="1">
              <a:spcBef>
                <a:spcPct val="0"/>
              </a:spcBef>
            </a:pPr>
            <a:endParaRPr lang="en-AU" altLang="en-US"/>
          </a:p>
        </p:txBody>
      </p:sp>
      <p:sp>
        <p:nvSpPr>
          <p:cNvPr id="81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1363" indent="-284163">
              <a:spcBef>
                <a:spcPct val="30000"/>
              </a:spcBef>
              <a:defRPr sz="1200">
                <a:solidFill>
                  <a:schemeClr val="tx1"/>
                </a:solidFill>
                <a:latin typeface="Calibri" panose="020F0502020204030204" pitchFamily="34" charset="0"/>
              </a:defRPr>
            </a:lvl2pPr>
            <a:lvl3pPr marL="1141413" indent="-227013">
              <a:spcBef>
                <a:spcPct val="30000"/>
              </a:spcBef>
              <a:defRPr sz="1200">
                <a:solidFill>
                  <a:schemeClr val="tx1"/>
                </a:solidFill>
                <a:latin typeface="Calibri" panose="020F0502020204030204" pitchFamily="34" charset="0"/>
              </a:defRPr>
            </a:lvl3pPr>
            <a:lvl4pPr marL="1598613" indent="-227013">
              <a:spcBef>
                <a:spcPct val="30000"/>
              </a:spcBef>
              <a:defRPr sz="1200">
                <a:solidFill>
                  <a:schemeClr val="tx1"/>
                </a:solidFill>
                <a:latin typeface="Calibri" panose="020F0502020204030204" pitchFamily="34" charset="0"/>
              </a:defRPr>
            </a:lvl4pPr>
            <a:lvl5pPr marL="2055813" indent="-227013">
              <a:spcBef>
                <a:spcPct val="30000"/>
              </a:spcBef>
              <a:defRPr sz="1200">
                <a:solidFill>
                  <a:schemeClr val="tx1"/>
                </a:solidFill>
                <a:latin typeface="Calibri" panose="020F0502020204030204" pitchFamily="34" charset="0"/>
              </a:defRPr>
            </a:lvl5pPr>
            <a:lvl6pPr marL="2513013" indent="-227013" eaLnBrk="0" fontAlgn="base" hangingPunct="0">
              <a:spcBef>
                <a:spcPct val="30000"/>
              </a:spcBef>
              <a:spcAft>
                <a:spcPct val="0"/>
              </a:spcAft>
              <a:defRPr sz="1200">
                <a:solidFill>
                  <a:schemeClr val="tx1"/>
                </a:solidFill>
                <a:latin typeface="Calibri" panose="020F0502020204030204" pitchFamily="34" charset="0"/>
              </a:defRPr>
            </a:lvl6pPr>
            <a:lvl7pPr marL="2970213" indent="-227013" eaLnBrk="0" fontAlgn="base" hangingPunct="0">
              <a:spcBef>
                <a:spcPct val="30000"/>
              </a:spcBef>
              <a:spcAft>
                <a:spcPct val="0"/>
              </a:spcAft>
              <a:defRPr sz="1200">
                <a:solidFill>
                  <a:schemeClr val="tx1"/>
                </a:solidFill>
                <a:latin typeface="Calibri" panose="020F0502020204030204" pitchFamily="34" charset="0"/>
              </a:defRPr>
            </a:lvl7pPr>
            <a:lvl8pPr marL="3427413" indent="-227013" eaLnBrk="0" fontAlgn="base" hangingPunct="0">
              <a:spcBef>
                <a:spcPct val="30000"/>
              </a:spcBef>
              <a:spcAft>
                <a:spcPct val="0"/>
              </a:spcAft>
              <a:defRPr sz="1200">
                <a:solidFill>
                  <a:schemeClr val="tx1"/>
                </a:solidFill>
                <a:latin typeface="Calibri" panose="020F0502020204030204" pitchFamily="34" charset="0"/>
              </a:defRPr>
            </a:lvl8pPr>
            <a:lvl9pPr marL="3884613" indent="-227013"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AFFAA64C-D580-40CE-9228-1E8917042A6D}" type="slidenum">
              <a:rPr lang="en-AU" altLang="en-US" smtClean="0">
                <a:latin typeface="Arial" panose="020B0604020202020204" pitchFamily="34" charset="0"/>
              </a:rPr>
              <a:pPr>
                <a:spcBef>
                  <a:spcPct val="0"/>
                </a:spcBef>
              </a:pPr>
              <a:t>29</a:t>
            </a:fld>
            <a:endParaRPr lang="en-AU" altLang="en-US">
              <a:latin typeface="Arial" panose="020B0604020202020204" pitchFamily="34" charset="0"/>
            </a:endParaRPr>
          </a:p>
        </p:txBody>
      </p:sp>
    </p:spTree>
    <p:extLst>
      <p:ext uri="{BB962C8B-B14F-4D97-AF65-F5344CB8AC3E}">
        <p14:creationId xmlns:p14="http://schemas.microsoft.com/office/powerpoint/2010/main" val="13146705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AU" altLang="en-US"/>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E695925E-BFEE-4201-95FA-E6FF77E1B268}" type="slidenum">
              <a:rPr lang="en-AU" altLang="en-US" smtClean="0">
                <a:latin typeface="Arial" panose="020B0604020202020204" pitchFamily="34" charset="0"/>
              </a:rPr>
              <a:pPr>
                <a:spcBef>
                  <a:spcPct val="0"/>
                </a:spcBef>
              </a:pPr>
              <a:t>30</a:t>
            </a:fld>
            <a:endParaRPr lang="en-AU" altLang="en-US">
              <a:latin typeface="Arial" panose="020B0604020202020204" pitchFamily="34" charset="0"/>
            </a:endParaRPr>
          </a:p>
        </p:txBody>
      </p:sp>
    </p:spTree>
    <p:extLst>
      <p:ext uri="{BB962C8B-B14F-4D97-AF65-F5344CB8AC3E}">
        <p14:creationId xmlns:p14="http://schemas.microsoft.com/office/powerpoint/2010/main" val="851580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34.   Thank you for your support!</a:t>
            </a:r>
            <a:endParaRPr lang="en-AU" altLang="en-US"/>
          </a:p>
          <a:p>
            <a:pPr eaLnBrk="1" hangingPunct="1">
              <a:spcBef>
                <a:spcPct val="0"/>
              </a:spcBef>
            </a:pPr>
            <a:endParaRPr lang="en-AU" altLang="en-US"/>
          </a:p>
        </p:txBody>
      </p:sp>
      <p:sp>
        <p:nvSpPr>
          <p:cNvPr id="942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1363" indent="-284163">
              <a:spcBef>
                <a:spcPct val="30000"/>
              </a:spcBef>
              <a:defRPr sz="1200">
                <a:solidFill>
                  <a:schemeClr val="tx1"/>
                </a:solidFill>
                <a:latin typeface="Calibri" panose="020F0502020204030204" pitchFamily="34" charset="0"/>
              </a:defRPr>
            </a:lvl2pPr>
            <a:lvl3pPr marL="1141413" indent="-227013">
              <a:spcBef>
                <a:spcPct val="30000"/>
              </a:spcBef>
              <a:defRPr sz="1200">
                <a:solidFill>
                  <a:schemeClr val="tx1"/>
                </a:solidFill>
                <a:latin typeface="Calibri" panose="020F0502020204030204" pitchFamily="34" charset="0"/>
              </a:defRPr>
            </a:lvl3pPr>
            <a:lvl4pPr marL="1598613" indent="-227013">
              <a:spcBef>
                <a:spcPct val="30000"/>
              </a:spcBef>
              <a:defRPr sz="1200">
                <a:solidFill>
                  <a:schemeClr val="tx1"/>
                </a:solidFill>
                <a:latin typeface="Calibri" panose="020F0502020204030204" pitchFamily="34" charset="0"/>
              </a:defRPr>
            </a:lvl4pPr>
            <a:lvl5pPr marL="2055813" indent="-227013">
              <a:spcBef>
                <a:spcPct val="30000"/>
              </a:spcBef>
              <a:defRPr sz="1200">
                <a:solidFill>
                  <a:schemeClr val="tx1"/>
                </a:solidFill>
                <a:latin typeface="Calibri" panose="020F0502020204030204" pitchFamily="34" charset="0"/>
              </a:defRPr>
            </a:lvl5pPr>
            <a:lvl6pPr marL="2513013" indent="-227013" eaLnBrk="0" fontAlgn="base" hangingPunct="0">
              <a:spcBef>
                <a:spcPct val="30000"/>
              </a:spcBef>
              <a:spcAft>
                <a:spcPct val="0"/>
              </a:spcAft>
              <a:defRPr sz="1200">
                <a:solidFill>
                  <a:schemeClr val="tx1"/>
                </a:solidFill>
                <a:latin typeface="Calibri" panose="020F0502020204030204" pitchFamily="34" charset="0"/>
              </a:defRPr>
            </a:lvl6pPr>
            <a:lvl7pPr marL="2970213" indent="-227013" eaLnBrk="0" fontAlgn="base" hangingPunct="0">
              <a:spcBef>
                <a:spcPct val="30000"/>
              </a:spcBef>
              <a:spcAft>
                <a:spcPct val="0"/>
              </a:spcAft>
              <a:defRPr sz="1200">
                <a:solidFill>
                  <a:schemeClr val="tx1"/>
                </a:solidFill>
                <a:latin typeface="Calibri" panose="020F0502020204030204" pitchFamily="34" charset="0"/>
              </a:defRPr>
            </a:lvl7pPr>
            <a:lvl8pPr marL="3427413" indent="-227013" eaLnBrk="0" fontAlgn="base" hangingPunct="0">
              <a:spcBef>
                <a:spcPct val="30000"/>
              </a:spcBef>
              <a:spcAft>
                <a:spcPct val="0"/>
              </a:spcAft>
              <a:defRPr sz="1200">
                <a:solidFill>
                  <a:schemeClr val="tx1"/>
                </a:solidFill>
                <a:latin typeface="Calibri" panose="020F0502020204030204" pitchFamily="34" charset="0"/>
              </a:defRPr>
            </a:lvl8pPr>
            <a:lvl9pPr marL="3884613" indent="-227013"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C873F8E-D02B-431A-A0E0-5637A499A252}" type="slidenum">
              <a:rPr lang="en-AU" altLang="en-US" smtClean="0">
                <a:latin typeface="Arial" panose="020B0604020202020204" pitchFamily="34" charset="0"/>
              </a:rPr>
              <a:pPr>
                <a:spcBef>
                  <a:spcPct val="0"/>
                </a:spcBef>
              </a:pPr>
              <a:t>31</a:t>
            </a:fld>
            <a:endParaRPr lang="en-AU" altLang="en-US">
              <a:latin typeface="Arial" panose="020B0604020202020204" pitchFamily="34" charset="0"/>
            </a:endParaRPr>
          </a:p>
        </p:txBody>
      </p:sp>
    </p:spTree>
    <p:extLst>
      <p:ext uri="{BB962C8B-B14F-4D97-AF65-F5344CB8AC3E}">
        <p14:creationId xmlns:p14="http://schemas.microsoft.com/office/powerpoint/2010/main" val="10564091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033094-D3F1-4317-8FA0-C286BAD6531A}" type="slidenum">
              <a:rPr lang="en-US" smtClean="0"/>
              <a:t>8</a:t>
            </a:fld>
            <a:endParaRPr lang="en-US"/>
          </a:p>
        </p:txBody>
      </p:sp>
    </p:spTree>
    <p:extLst>
      <p:ext uri="{BB962C8B-B14F-4D97-AF65-F5344CB8AC3E}">
        <p14:creationId xmlns:p14="http://schemas.microsoft.com/office/powerpoint/2010/main" val="2153351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Mental health research</a:t>
            </a:r>
          </a:p>
          <a:p>
            <a:r>
              <a:rPr lang="en-AU" dirty="0"/>
              <a:t>Since the year 2000, Australian Rotary Health has focused its funding</a:t>
            </a:r>
            <a:r>
              <a:rPr lang="en-AU" baseline="0" dirty="0"/>
              <a:t> </a:t>
            </a:r>
            <a:r>
              <a:rPr lang="en-AU" dirty="0"/>
              <a:t>on mental health research. In 2012 this focus narrowed to the Mental</a:t>
            </a:r>
            <a:r>
              <a:rPr lang="en-AU" baseline="0" dirty="0"/>
              <a:t> </a:t>
            </a:r>
            <a:r>
              <a:rPr lang="en-AU" dirty="0"/>
              <a:t>Health of Young Australians, and in 2013 research projects focussing on</a:t>
            </a:r>
          </a:p>
          <a:p>
            <a:r>
              <a:rPr lang="en-AU" dirty="0"/>
              <a:t>the Prevention of Mental Health Disorders were included.</a:t>
            </a:r>
          </a:p>
          <a:p>
            <a:r>
              <a:rPr lang="en-AU" b="1" dirty="0"/>
              <a:t>General health research</a:t>
            </a:r>
          </a:p>
          <a:p>
            <a:r>
              <a:rPr lang="en-AU" dirty="0"/>
              <a:t>Australian Rotary Health engages with a variety of funding partners to</a:t>
            </a:r>
            <a:r>
              <a:rPr lang="en-AU" baseline="0" dirty="0"/>
              <a:t> </a:t>
            </a:r>
            <a:r>
              <a:rPr lang="en-AU" dirty="0"/>
              <a:t>provide Research PhD Scholarships. These projects encompass a broad</a:t>
            </a:r>
            <a:r>
              <a:rPr lang="en-AU" baseline="0" dirty="0"/>
              <a:t> </a:t>
            </a:r>
            <a:r>
              <a:rPr lang="en-AU" dirty="0"/>
              <a:t>range of general health areas including cancer, heart disease, children’s</a:t>
            </a:r>
          </a:p>
          <a:p>
            <a:r>
              <a:rPr lang="en-AU" dirty="0"/>
              <a:t>health, motor neuron disease, diabetes and more.</a:t>
            </a:r>
          </a:p>
          <a:p>
            <a:r>
              <a:rPr lang="en-AU" b="1" dirty="0"/>
              <a:t>Rural Medical &amp; Nursing Scholarships</a:t>
            </a:r>
          </a:p>
          <a:p>
            <a:r>
              <a:rPr lang="en-AU" dirty="0"/>
              <a:t>Australian Rotary Health provides scholarships for medical and nursing</a:t>
            </a:r>
            <a:r>
              <a:rPr lang="en-AU" baseline="0" dirty="0"/>
              <a:t> </a:t>
            </a:r>
            <a:r>
              <a:rPr lang="en-AU" dirty="0"/>
              <a:t>students to undertake placements at a rural and remote health care service.</a:t>
            </a:r>
          </a:p>
          <a:p>
            <a:r>
              <a:rPr lang="en-AU" dirty="0"/>
              <a:t>Students experience what these facilities have to offer and provide an incentive for recipients to pursue a career in rural Australia upon graduation.</a:t>
            </a:r>
          </a:p>
          <a:p>
            <a:r>
              <a:rPr lang="en-AU" b="1" dirty="0">
                <a:solidFill>
                  <a:schemeClr val="tx1"/>
                </a:solidFill>
              </a:rPr>
              <a:t>Indigenous Health Scholarships</a:t>
            </a:r>
          </a:p>
          <a:p>
            <a:r>
              <a:rPr lang="en-AU" dirty="0"/>
              <a:t>These Scholarships support Indigenous students to undertake tertiary</a:t>
            </a:r>
            <a:r>
              <a:rPr lang="en-AU" baseline="0" dirty="0"/>
              <a:t> </a:t>
            </a:r>
            <a:r>
              <a:rPr lang="en-AU" dirty="0"/>
              <a:t>training in nursing, physiotherapy, psychology, dentistry and other health related degrees at university. </a:t>
            </a:r>
          </a:p>
          <a:p>
            <a:r>
              <a:rPr lang="en-AU" dirty="0"/>
              <a:t>These scholarships help Indigenous</a:t>
            </a:r>
            <a:r>
              <a:rPr lang="en-AU" baseline="0" dirty="0"/>
              <a:t> </a:t>
            </a:r>
            <a:r>
              <a:rPr lang="en-AU" dirty="0"/>
              <a:t>students to overcome barriers to tertiary study and qualification.</a:t>
            </a:r>
            <a:endParaRPr lang="en-US" dirty="0"/>
          </a:p>
        </p:txBody>
      </p:sp>
      <p:sp>
        <p:nvSpPr>
          <p:cNvPr id="4" name="Slide Number Placeholder 3"/>
          <p:cNvSpPr>
            <a:spLocks noGrp="1"/>
          </p:cNvSpPr>
          <p:nvPr>
            <p:ph type="sldNum" sz="quarter" idx="10"/>
          </p:nvPr>
        </p:nvSpPr>
        <p:spPr/>
        <p:txBody>
          <a:bodyPr/>
          <a:lstStyle/>
          <a:p>
            <a:fld id="{F5033094-D3F1-4317-8FA0-C286BAD6531A}" type="slidenum">
              <a:rPr lang="en-US" smtClean="0"/>
              <a:t>9</a:t>
            </a:fld>
            <a:endParaRPr lang="en-US"/>
          </a:p>
        </p:txBody>
      </p:sp>
    </p:spTree>
    <p:extLst>
      <p:ext uri="{BB962C8B-B14F-4D97-AF65-F5344CB8AC3E}">
        <p14:creationId xmlns:p14="http://schemas.microsoft.com/office/powerpoint/2010/main" val="10266250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5. </a:t>
            </a:r>
          </a:p>
          <a:p>
            <a:r>
              <a:rPr lang="en-AU" altLang="en-US" dirty="0"/>
              <a:t>Since 1985, Australian Rotary Health has had a number of health funding priority areas ranging from Environment Health problems of the Aged to Adolescent and Family Health, but in 2000 it was decided to concentrate on Mental Health and this remains today. Whilst there is a lot more awareness of Mental Health issues today, little was said or done about it in 2000. ARH has been a leader in bringing this subject to the fore.</a:t>
            </a:r>
          </a:p>
          <a:p>
            <a:r>
              <a:rPr lang="en-AU" altLang="en-US" dirty="0"/>
              <a:t>	</a:t>
            </a:r>
          </a:p>
          <a:p>
            <a:r>
              <a:rPr lang="en-AU" altLang="en-US" dirty="0"/>
              <a:t>Today it is said that 1 in 5 Australians will suffer from one form of mental health issue in any year.</a:t>
            </a:r>
          </a:p>
          <a:p>
            <a:pPr eaLnBrk="1" hangingPunct="1">
              <a:spcBef>
                <a:spcPct val="0"/>
              </a:spcBef>
            </a:pPr>
            <a:endParaRPr lang="en-AU" altLang="en-US" dirty="0"/>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1363" indent="-284163">
              <a:spcBef>
                <a:spcPct val="30000"/>
              </a:spcBef>
              <a:defRPr sz="1200">
                <a:solidFill>
                  <a:schemeClr val="tx1"/>
                </a:solidFill>
                <a:latin typeface="Calibri" panose="020F0502020204030204" pitchFamily="34" charset="0"/>
              </a:defRPr>
            </a:lvl2pPr>
            <a:lvl3pPr marL="1141413" indent="-227013">
              <a:spcBef>
                <a:spcPct val="30000"/>
              </a:spcBef>
              <a:defRPr sz="1200">
                <a:solidFill>
                  <a:schemeClr val="tx1"/>
                </a:solidFill>
                <a:latin typeface="Calibri" panose="020F0502020204030204" pitchFamily="34" charset="0"/>
              </a:defRPr>
            </a:lvl3pPr>
            <a:lvl4pPr marL="1598613" indent="-227013">
              <a:spcBef>
                <a:spcPct val="30000"/>
              </a:spcBef>
              <a:defRPr sz="1200">
                <a:solidFill>
                  <a:schemeClr val="tx1"/>
                </a:solidFill>
                <a:latin typeface="Calibri" panose="020F0502020204030204" pitchFamily="34" charset="0"/>
              </a:defRPr>
            </a:lvl4pPr>
            <a:lvl5pPr marL="2055813" indent="-227013">
              <a:spcBef>
                <a:spcPct val="30000"/>
              </a:spcBef>
              <a:defRPr sz="1200">
                <a:solidFill>
                  <a:schemeClr val="tx1"/>
                </a:solidFill>
                <a:latin typeface="Calibri" panose="020F0502020204030204" pitchFamily="34" charset="0"/>
              </a:defRPr>
            </a:lvl5pPr>
            <a:lvl6pPr marL="2513013" indent="-227013" eaLnBrk="0" fontAlgn="base" hangingPunct="0">
              <a:spcBef>
                <a:spcPct val="30000"/>
              </a:spcBef>
              <a:spcAft>
                <a:spcPct val="0"/>
              </a:spcAft>
              <a:defRPr sz="1200">
                <a:solidFill>
                  <a:schemeClr val="tx1"/>
                </a:solidFill>
                <a:latin typeface="Calibri" panose="020F0502020204030204" pitchFamily="34" charset="0"/>
              </a:defRPr>
            </a:lvl6pPr>
            <a:lvl7pPr marL="2970213" indent="-227013" eaLnBrk="0" fontAlgn="base" hangingPunct="0">
              <a:spcBef>
                <a:spcPct val="30000"/>
              </a:spcBef>
              <a:spcAft>
                <a:spcPct val="0"/>
              </a:spcAft>
              <a:defRPr sz="1200">
                <a:solidFill>
                  <a:schemeClr val="tx1"/>
                </a:solidFill>
                <a:latin typeface="Calibri" panose="020F0502020204030204" pitchFamily="34" charset="0"/>
              </a:defRPr>
            </a:lvl7pPr>
            <a:lvl8pPr marL="3427413" indent="-227013" eaLnBrk="0" fontAlgn="base" hangingPunct="0">
              <a:spcBef>
                <a:spcPct val="30000"/>
              </a:spcBef>
              <a:spcAft>
                <a:spcPct val="0"/>
              </a:spcAft>
              <a:defRPr sz="1200">
                <a:solidFill>
                  <a:schemeClr val="tx1"/>
                </a:solidFill>
                <a:latin typeface="Calibri" panose="020F0502020204030204" pitchFamily="34" charset="0"/>
              </a:defRPr>
            </a:lvl8pPr>
            <a:lvl9pPr marL="3884613" indent="-227013"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FD563EA3-0C1B-4A90-B631-6218434E74DB}" type="slidenum">
              <a:rPr lang="en-AU" altLang="en-US" smtClean="0">
                <a:latin typeface="Arial" panose="020B0604020202020204" pitchFamily="34" charset="0"/>
              </a:rPr>
              <a:pPr>
                <a:spcBef>
                  <a:spcPct val="0"/>
                </a:spcBef>
              </a:pPr>
              <a:t>10</a:t>
            </a:fld>
            <a:endParaRPr lang="en-AU" altLang="en-US">
              <a:latin typeface="Arial" panose="020B0604020202020204" pitchFamily="34" charset="0"/>
            </a:endParaRPr>
          </a:p>
        </p:txBody>
      </p:sp>
    </p:spTree>
    <p:extLst>
      <p:ext uri="{BB962C8B-B14F-4D97-AF65-F5344CB8AC3E}">
        <p14:creationId xmlns:p14="http://schemas.microsoft.com/office/powerpoint/2010/main" val="11038074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solidFill>
                  <a:schemeClr val="accent1">
                    <a:lumMod val="50000"/>
                  </a:schemeClr>
                </a:solidFill>
              </a:rPr>
              <a:t>The disability produced by </a:t>
            </a:r>
            <a:r>
              <a:rPr lang="en-US" b="1" dirty="0">
                <a:solidFill>
                  <a:schemeClr val="accent1">
                    <a:lumMod val="50000"/>
                  </a:schemeClr>
                </a:solidFill>
              </a:rPr>
              <a:t>moderate depression</a:t>
            </a:r>
            <a:r>
              <a:rPr lang="en-US" dirty="0">
                <a:solidFill>
                  <a:schemeClr val="accent1">
                    <a:lumMod val="50000"/>
                  </a:schemeClr>
                </a:solidFill>
              </a:rPr>
              <a:t> is similar to the disability from relapsing MS, severe asthma, chronic hepatitis B or deafness</a:t>
            </a:r>
          </a:p>
          <a:p>
            <a:pPr>
              <a:defRPr/>
            </a:pPr>
            <a:r>
              <a:rPr lang="en-US" b="1" dirty="0">
                <a:solidFill>
                  <a:schemeClr val="accent1">
                    <a:lumMod val="50000"/>
                  </a:schemeClr>
                </a:solidFill>
              </a:rPr>
              <a:t>Severe post-traumatic stress disorder </a:t>
            </a:r>
            <a:r>
              <a:rPr lang="en-US" dirty="0">
                <a:solidFill>
                  <a:schemeClr val="accent1">
                    <a:lumMod val="50000"/>
                  </a:schemeClr>
                </a:solidFill>
              </a:rPr>
              <a:t>disability is comparable to disability from paraplegia</a:t>
            </a:r>
          </a:p>
          <a:p>
            <a:pPr>
              <a:defRPr/>
            </a:pPr>
            <a:r>
              <a:rPr lang="en-AU" b="1" dirty="0">
                <a:solidFill>
                  <a:schemeClr val="accent1">
                    <a:lumMod val="50000"/>
                  </a:schemeClr>
                </a:solidFill>
              </a:rPr>
              <a:t>Severe schizophrenia </a:t>
            </a:r>
            <a:r>
              <a:rPr lang="en-AU" dirty="0">
                <a:solidFill>
                  <a:schemeClr val="accent1">
                    <a:lumMod val="50000"/>
                  </a:schemeClr>
                </a:solidFill>
              </a:rPr>
              <a:t>is comparable to quadriplegia    </a:t>
            </a:r>
            <a:endParaRPr lang="en-US" dirty="0">
              <a:solidFill>
                <a:srgbClr val="138F69"/>
              </a:solidFill>
            </a:endParaRPr>
          </a:p>
          <a:p>
            <a:endParaRPr lang="en-US" dirty="0"/>
          </a:p>
        </p:txBody>
      </p:sp>
      <p:sp>
        <p:nvSpPr>
          <p:cNvPr id="4" name="Slide Number Placeholder 3"/>
          <p:cNvSpPr>
            <a:spLocks noGrp="1"/>
          </p:cNvSpPr>
          <p:nvPr>
            <p:ph type="sldNum" sz="quarter" idx="10"/>
          </p:nvPr>
        </p:nvSpPr>
        <p:spPr/>
        <p:txBody>
          <a:bodyPr/>
          <a:lstStyle/>
          <a:p>
            <a:fld id="{F5033094-D3F1-4317-8FA0-C286BAD6531A}" type="slidenum">
              <a:rPr lang="en-US" smtClean="0"/>
              <a:t>13</a:t>
            </a:fld>
            <a:endParaRPr lang="en-US"/>
          </a:p>
        </p:txBody>
      </p:sp>
    </p:spTree>
    <p:extLst>
      <p:ext uri="{BB962C8B-B14F-4D97-AF65-F5344CB8AC3E}">
        <p14:creationId xmlns:p14="http://schemas.microsoft.com/office/powerpoint/2010/main" val="28943825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solidFill>
                  <a:schemeClr val="tx1"/>
                </a:solidFill>
                <a:effectLst/>
                <a:latin typeface="+mn-lt"/>
                <a:ea typeface="+mn-ea"/>
                <a:cs typeface="+mn-cs"/>
              </a:rPr>
              <a:t>NUTRITION AND MENTAL HEALTH – A/Prof Felice </a:t>
            </a:r>
            <a:r>
              <a:rPr lang="en-AU" sz="1200" b="1" kern="1200" dirty="0" err="1">
                <a:solidFill>
                  <a:schemeClr val="tx1"/>
                </a:solidFill>
                <a:effectLst/>
                <a:latin typeface="+mn-lt"/>
                <a:ea typeface="+mn-ea"/>
                <a:cs typeface="+mn-cs"/>
              </a:rPr>
              <a:t>Jacka</a:t>
            </a:r>
            <a:endParaRPr lang="en-AU" sz="1200" b="1" kern="1200" dirty="0">
              <a:solidFill>
                <a:schemeClr val="tx1"/>
              </a:solidFill>
              <a:effectLst/>
              <a:latin typeface="+mn-lt"/>
              <a:ea typeface="+mn-ea"/>
              <a:cs typeface="+mn-cs"/>
            </a:endParaRPr>
          </a:p>
          <a:p>
            <a:endParaRPr lang="en-AU"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Diet has been comparatively neglected as a potential risk factor for mental disorders.  Felice </a:t>
            </a:r>
            <a:r>
              <a:rPr lang="en-AU" sz="1200" kern="1200" dirty="0" err="1">
                <a:solidFill>
                  <a:schemeClr val="tx1"/>
                </a:solidFill>
                <a:effectLst/>
                <a:latin typeface="+mn-lt"/>
                <a:ea typeface="+mn-ea"/>
                <a:cs typeface="+mn-cs"/>
              </a:rPr>
              <a:t>Jacka</a:t>
            </a:r>
            <a:r>
              <a:rPr lang="en-AU" sz="1200" kern="1200" dirty="0">
                <a:solidFill>
                  <a:schemeClr val="tx1"/>
                </a:solidFill>
                <a:effectLst/>
                <a:latin typeface="+mn-lt"/>
                <a:ea typeface="+mn-ea"/>
                <a:cs typeface="+mn-cs"/>
              </a:rPr>
              <a:t> was awarded a PhD scholarship by ARH to research the association of diet and depression and anxiety.  She looked at dietary patterns as “traditional”, “western” and “Modern”.  The traditional diet consisted of vegetables, fruit, beef, lamb, fish and whole grain, was associated with lower risk of mental health problems while the western diet – consisting of meat pies, processed meats, pizza, chips, hamburgers, white bread, sugar, flavoured milk and alcohol was associated with a higher risk.</a:t>
            </a:r>
          </a:p>
          <a:p>
            <a:endParaRPr lang="en-AU"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This study was published as the lead article by the prestigious American publication “American Journal of Psychiatry”.  Additionally, it was very recently voted one of the top ten papers in psychiatry (and it was the first paper cited) by Medscape Psychiatry, which is the </a:t>
            </a:r>
            <a:r>
              <a:rPr lang="en-AU" sz="1200" kern="1200" dirty="0" err="1">
                <a:solidFill>
                  <a:schemeClr val="tx1"/>
                </a:solidFill>
                <a:effectLst/>
                <a:latin typeface="+mn-lt"/>
                <a:ea typeface="+mn-ea"/>
                <a:cs typeface="+mn-cs"/>
              </a:rPr>
              <a:t>webnews</a:t>
            </a:r>
            <a:r>
              <a:rPr lang="en-AU" sz="1200" kern="1200" dirty="0">
                <a:solidFill>
                  <a:schemeClr val="tx1"/>
                </a:solidFill>
                <a:effectLst/>
                <a:latin typeface="+mn-lt"/>
                <a:ea typeface="+mn-ea"/>
                <a:cs typeface="+mn-cs"/>
              </a:rPr>
              <a:t> service for psychiatry that goes out to practitioners and researchers all over the world. This is a significant honour, but the main point of both the editorial and the Medscape nomination was that it flagged a shift in the thinking in psychiatry to the possibility of prevention, rather than just a continuing focus on treatment.</a:t>
            </a:r>
          </a:p>
          <a:p>
            <a:endParaRPr lang="en-US" dirty="0"/>
          </a:p>
        </p:txBody>
      </p:sp>
      <p:sp>
        <p:nvSpPr>
          <p:cNvPr id="4" name="Slide Number Placeholder 3"/>
          <p:cNvSpPr>
            <a:spLocks noGrp="1"/>
          </p:cNvSpPr>
          <p:nvPr>
            <p:ph type="sldNum" sz="quarter" idx="10"/>
          </p:nvPr>
        </p:nvSpPr>
        <p:spPr/>
        <p:txBody>
          <a:bodyPr/>
          <a:lstStyle/>
          <a:p>
            <a:fld id="{F5033094-D3F1-4317-8FA0-C286BAD6531A}" type="slidenum">
              <a:rPr lang="en-US" smtClean="0"/>
              <a:t>22</a:t>
            </a:fld>
            <a:endParaRPr lang="en-US"/>
          </a:p>
        </p:txBody>
      </p:sp>
    </p:spTree>
    <p:extLst>
      <p:ext uri="{BB962C8B-B14F-4D97-AF65-F5344CB8AC3E}">
        <p14:creationId xmlns:p14="http://schemas.microsoft.com/office/powerpoint/2010/main" val="2743155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033094-D3F1-4317-8FA0-C286BAD6531A}" type="slidenum">
              <a:rPr lang="en-US" smtClean="0"/>
              <a:t>23</a:t>
            </a:fld>
            <a:endParaRPr lang="en-US"/>
          </a:p>
        </p:txBody>
      </p:sp>
    </p:spTree>
    <p:extLst>
      <p:ext uri="{BB962C8B-B14F-4D97-AF65-F5344CB8AC3E}">
        <p14:creationId xmlns:p14="http://schemas.microsoft.com/office/powerpoint/2010/main" val="2573122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033094-D3F1-4317-8FA0-C286BAD6531A}" type="slidenum">
              <a:rPr lang="en-US" smtClean="0"/>
              <a:t>25</a:t>
            </a:fld>
            <a:endParaRPr lang="en-US"/>
          </a:p>
        </p:txBody>
      </p:sp>
    </p:spTree>
    <p:extLst>
      <p:ext uri="{BB962C8B-B14F-4D97-AF65-F5344CB8AC3E}">
        <p14:creationId xmlns:p14="http://schemas.microsoft.com/office/powerpoint/2010/main" val="14210300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033094-D3F1-4317-8FA0-C286BAD6531A}" type="slidenum">
              <a:rPr lang="en-US" smtClean="0"/>
              <a:t>28</a:t>
            </a:fld>
            <a:endParaRPr lang="en-US"/>
          </a:p>
        </p:txBody>
      </p:sp>
    </p:spTree>
    <p:extLst>
      <p:ext uri="{BB962C8B-B14F-4D97-AF65-F5344CB8AC3E}">
        <p14:creationId xmlns:p14="http://schemas.microsoft.com/office/powerpoint/2010/main" val="39594967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03504" y="770467"/>
            <a:ext cx="10782300" cy="3352800"/>
          </a:xfrm>
        </p:spPr>
        <p:txBody>
          <a:bodyPr anchor="b">
            <a:noAutofit/>
          </a:bodyPr>
          <a:lstStyle>
            <a:lvl1pPr algn="l">
              <a:lnSpc>
                <a:spcPct val="80000"/>
              </a:lnSpc>
              <a:defRPr sz="8800" spc="-12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667512" y="4206876"/>
            <a:ext cx="9228201" cy="1645920"/>
          </a:xfrm>
        </p:spPr>
        <p:txBody>
          <a:bodyPr>
            <a:normAutofit/>
          </a:bodyPr>
          <a:lstStyle>
            <a:lvl1pPr marL="0" indent="0" algn="l">
              <a:buNone/>
              <a:defRPr sz="3200">
                <a:solidFill>
                  <a:srgbClr val="262626"/>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lvl1pPr>
              <a:defRPr>
                <a:solidFill>
                  <a:srgbClr val="FFFFFF">
                    <a:alpha val="80000"/>
                  </a:srgbClr>
                </a:solidFill>
              </a:defRPr>
            </a:lvl1pPr>
          </a:lstStyle>
          <a:p>
            <a:fld id="{A912B565-EFAF-4BAA-A0DE-A11344291023}" type="datetimeFigureOut">
              <a:rPr lang="en-US" smtClean="0"/>
              <a:t>9/13/2016</a:t>
            </a:fld>
            <a:endParaRPr lang="en-US"/>
          </a:p>
        </p:txBody>
      </p:sp>
      <p:sp>
        <p:nvSpPr>
          <p:cNvPr id="8" name="Footer Placeholder 7"/>
          <p:cNvSpPr>
            <a:spLocks noGrp="1"/>
          </p:cNvSpPr>
          <p:nvPr>
            <p:ph type="ftr" sz="quarter" idx="11"/>
          </p:nvPr>
        </p:nvSpPr>
        <p:spPr/>
        <p:txBody>
          <a:bodyPr/>
          <a:lstStyle>
            <a:lvl1pPr>
              <a:defRPr>
                <a:solidFill>
                  <a:srgbClr val="FFFFFF">
                    <a:alpha val="80000"/>
                  </a:srgbClr>
                </a:solidFill>
              </a:defRPr>
            </a:lvl1pPr>
          </a:lstStyle>
          <a:p>
            <a:endParaRPr lang="en-US"/>
          </a:p>
        </p:txBody>
      </p:sp>
      <p:sp>
        <p:nvSpPr>
          <p:cNvPr id="9" name="Slide Number Placeholder 8"/>
          <p:cNvSpPr>
            <a:spLocks noGrp="1"/>
          </p:cNvSpPr>
          <p:nvPr>
            <p:ph type="sldNum" sz="quarter" idx="12"/>
          </p:nvPr>
        </p:nvSpPr>
        <p:spPr/>
        <p:txBody>
          <a:bodyPr/>
          <a:lstStyle>
            <a:lvl1pPr>
              <a:defRPr>
                <a:solidFill>
                  <a:srgbClr val="FFFFFF">
                    <a:alpha val="25000"/>
                  </a:srgbClr>
                </a:solidFill>
              </a:defRPr>
            </a:lvl1pPr>
          </a:lstStyle>
          <a:p>
            <a:fld id="{372402A5-26B6-4E4E-B4ED-21F1A05496D2}" type="slidenum">
              <a:rPr lang="en-US" smtClean="0"/>
              <a:t>‹#›</a:t>
            </a:fld>
            <a:endParaRPr lang="en-US"/>
          </a:p>
        </p:txBody>
      </p:sp>
    </p:spTree>
    <p:extLst>
      <p:ext uri="{BB962C8B-B14F-4D97-AF65-F5344CB8AC3E}">
        <p14:creationId xmlns:p14="http://schemas.microsoft.com/office/powerpoint/2010/main" val="22075389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F4E5243-F52A-4D37-9694-EB26C6C31910}" type="datetimeFigureOut">
              <a:rPr lang="en-US" smtClean="0"/>
              <a:t>9/13/2016</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24059133"/>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43950" y="695325"/>
            <a:ext cx="2628900"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1525" y="714375"/>
            <a:ext cx="7734300" cy="54006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A77B6E1-634A-48DC-9E8B-D894023267EF}" type="datetimeFigureOut">
              <a:rPr lang="en-US" smtClean="0"/>
              <a:t>9/13/2016</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20973115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B2D3E9E-A95C-48F2-B4BF-A71542E0BE9A}" type="datetimeFigureOut">
              <a:rPr lang="en-US" smtClean="0"/>
              <a:t>9/13/2016</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862998109"/>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3504" y="767419"/>
            <a:ext cx="10780776" cy="3355848"/>
          </a:xfrm>
        </p:spPr>
        <p:txBody>
          <a:bodyPr anchor="b">
            <a:normAutofit/>
          </a:bodyPr>
          <a:lstStyle>
            <a:lvl1pPr>
              <a:lnSpc>
                <a:spcPct val="80000"/>
              </a:lnSpc>
              <a:defRPr sz="8800" b="0"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667512" y="4204209"/>
            <a:ext cx="9226296" cy="1645920"/>
          </a:xfrm>
        </p:spPr>
        <p:txBody>
          <a:bodyPr anchor="t">
            <a:normAutofit/>
          </a:bodyPr>
          <a:lstStyle>
            <a:lvl1pPr marL="0" indent="0">
              <a:buNone/>
              <a:defRPr sz="32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9/13/2016</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425546594"/>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6656"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011330"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12952B5-7A2F-4CC8-B7CE-9234E21C2837}" type="datetimeFigureOut">
              <a:rPr lang="en-US" smtClean="0"/>
              <a:t>9/13/2016</a:t>
            </a:fld>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670814812"/>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676656" y="2040467"/>
            <a:ext cx="4663440" cy="723400"/>
          </a:xfrm>
        </p:spPr>
        <p:txBody>
          <a:bodyPr anchor="ctr">
            <a:normAutofit/>
          </a:bodyPr>
          <a:lstStyle>
            <a:lvl1pPr marL="0" indent="0">
              <a:buNone/>
              <a:defRPr sz="22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6656" y="2753084"/>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07608" y="2038435"/>
            <a:ext cx="4663440" cy="722376"/>
          </a:xfrm>
        </p:spPr>
        <p:txBody>
          <a:bodyPr anchor="ctr">
            <a:normAutofit/>
          </a:bodyPr>
          <a:lstStyle>
            <a:lvl1pPr marL="0" indent="0">
              <a:buNone/>
              <a:defRPr sz="22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007608" y="2750990"/>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E1DA07A-9201-4B4B-BAF2-015AFA30F520}" type="datetimeFigureOut">
              <a:rPr lang="en-US" smtClean="0"/>
              <a:t>9/13/2016</a:t>
            </a:fld>
            <a:endParaRPr lang="en-US" dirty="0"/>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951378835"/>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3D7E00A-486F-4252-8B1D-E32645521F49}" type="datetimeFigureOut">
              <a:rPr lang="en-US" smtClean="0"/>
              <a:t>9/13/2016</a:t>
            </a:fld>
            <a:endParaRPr lang="en-US" dirty="0"/>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089392640"/>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DF5F92-E675-4B36-9A60-69A962A68675}" type="datetimeFigureOut">
              <a:rPr lang="en-US" smtClean="0"/>
              <a:t>9/13/2016</a:t>
            </a:fld>
            <a:endParaRPr lang="en-US" dirty="0"/>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055971343"/>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7620000" y="0"/>
            <a:ext cx="457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8261404" y="542282"/>
            <a:ext cx="3383280" cy="1920240"/>
          </a:xfrm>
        </p:spPr>
        <p:txBody>
          <a:bodyPr anchor="b">
            <a:noAutofit/>
          </a:bodyPr>
          <a:lstStyle>
            <a:lvl1pPr>
              <a:lnSpc>
                <a:spcPct val="85000"/>
              </a:lnSpc>
              <a:defRPr sz="40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762000" y="762000"/>
            <a:ext cx="6096000" cy="4572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275982" y="2511813"/>
            <a:ext cx="339852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8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Edit Master text styles</a:t>
            </a:r>
          </a:p>
        </p:txBody>
      </p:sp>
      <p:sp>
        <p:nvSpPr>
          <p:cNvPr id="5" name="Date Placeholder 4"/>
          <p:cNvSpPr>
            <a:spLocks noGrp="1"/>
          </p:cNvSpPr>
          <p:nvPr>
            <p:ph type="dt" sz="half" idx="10"/>
          </p:nvPr>
        </p:nvSpPr>
        <p:spPr/>
        <p:txBody>
          <a:bodyPr/>
          <a:lstStyle/>
          <a:p>
            <a:fld id="{AF6E2C9B-5FA2-460D-9BE7-B0812FC2A6FF}" type="datetimeFigureOut">
              <a:rPr lang="en-US" smtClean="0"/>
              <a:t>9/13/2016</a:t>
            </a:fld>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676651869"/>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9224" y="5418667"/>
            <a:ext cx="10780776" cy="613283"/>
          </a:xfrm>
        </p:spPr>
        <p:txBody>
          <a:bodyPr anchor="b">
            <a:normAutofit/>
          </a:bodyPr>
          <a:lstStyle>
            <a:lvl1pPr>
              <a:defRPr sz="32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12192000" cy="5330952"/>
          </a:xfrm>
          <a:solidFill>
            <a:schemeClr val="accent1">
              <a:lumMod val="20000"/>
              <a:lumOff val="80000"/>
            </a:schemeClr>
          </a:solidFill>
        </p:spPr>
        <p:txBody>
          <a:bodyPr anchor="t"/>
          <a:lstStyle>
            <a:lvl1pPr marL="0" indent="0" algn="ctr">
              <a:spcBef>
                <a:spcPts val="800"/>
              </a:spcBef>
              <a:buNone/>
              <a:defRPr sz="32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76656" y="5909735"/>
            <a:ext cx="9229344" cy="533400"/>
          </a:xfrm>
        </p:spPr>
        <p:txBody>
          <a:bodyPr>
            <a:normAutofit/>
          </a:bodyPr>
          <a:lstStyle>
            <a:lvl1pPr marL="0" indent="0">
              <a:lnSpc>
                <a:spcPct val="90000"/>
              </a:lnSpc>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2" name="Date Placeholder 11"/>
          <p:cNvSpPr>
            <a:spLocks noGrp="1"/>
          </p:cNvSpPr>
          <p:nvPr>
            <p:ph type="dt" sz="half" idx="10"/>
          </p:nvPr>
        </p:nvSpPr>
        <p:spPr/>
        <p:txBody>
          <a:bodyPr/>
          <a:lstStyle>
            <a:lvl1pPr>
              <a:defRPr>
                <a:solidFill>
                  <a:srgbClr val="FFFFFF">
                    <a:alpha val="80000"/>
                  </a:srgbClr>
                </a:solidFill>
              </a:defRPr>
            </a:lvl1pPr>
          </a:lstStyle>
          <a:p>
            <a:fld id="{5586B75A-687E-405C-8A0B-8D00578BA2C3}" type="datetimeFigureOut">
              <a:rPr lang="en-US" smtClean="0"/>
              <a:pPr/>
              <a:t>9/13/2016</a:t>
            </a:fld>
            <a:endParaRPr lang="en-US" dirty="0"/>
          </a:p>
        </p:txBody>
      </p:sp>
      <p:sp>
        <p:nvSpPr>
          <p:cNvPr id="13" name="Footer Placeholder 12"/>
          <p:cNvSpPr>
            <a:spLocks noGrp="1"/>
          </p:cNvSpPr>
          <p:nvPr>
            <p:ph type="ftr" sz="quarter" idx="11"/>
          </p:nvPr>
        </p:nvSpPr>
        <p:spPr/>
        <p:txBody>
          <a:bodyPr/>
          <a:lstStyle>
            <a:lvl1pPr>
              <a:defRPr>
                <a:solidFill>
                  <a:srgbClr val="FFFFFF">
                    <a:alpha val="80000"/>
                  </a:srgbClr>
                </a:solidFill>
              </a:defRPr>
            </a:lvl1pPr>
          </a:lstStyle>
          <a:p>
            <a:endParaRPr lang="en-US"/>
          </a:p>
        </p:txBody>
      </p:sp>
      <p:sp>
        <p:nvSpPr>
          <p:cNvPr id="14" name="Slide Number Placeholder 13"/>
          <p:cNvSpPr>
            <a:spLocks noGrp="1"/>
          </p:cNvSpPr>
          <p:nvPr>
            <p:ph type="sldNum" sz="quarter" idx="12"/>
          </p:nvPr>
        </p:nvSpPr>
        <p:spPr/>
        <p:txBody>
          <a:bodyPr/>
          <a:lstStyle>
            <a:lvl1pPr>
              <a:defRPr>
                <a:solidFill>
                  <a:srgbClr val="FFFFFF">
                    <a:alpha val="25000"/>
                  </a:srgb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672385903"/>
      </p:ext>
    </p:extLst>
  </p:cSld>
  <p:clrMapOvr>
    <a:overrideClrMapping bg1="lt1" tx1="dk1" bg2="lt2" tx2="dk2" accent1="accent1" accent2="accent2" accent3="accent3" accent4="accent4" accent5="accent5" accent6="accent6" hlink="hlink" folHlink="folHlink"/>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7224" y="499533"/>
            <a:ext cx="10772775" cy="165819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76656" y="2011680"/>
            <a:ext cx="10753725" cy="3766185"/>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85800" y="6412447"/>
            <a:ext cx="4114800" cy="228600"/>
          </a:xfrm>
          <a:prstGeom prst="rect">
            <a:avLst/>
          </a:prstGeom>
        </p:spPr>
        <p:txBody>
          <a:bodyPr vert="horz" lIns="91440" tIns="45720" rIns="91440" bIns="45720" rtlCol="0" anchor="ctr"/>
          <a:lstStyle>
            <a:lvl1pPr algn="l">
              <a:defRPr sz="950">
                <a:solidFill>
                  <a:schemeClr val="tx1">
                    <a:alpha val="80000"/>
                  </a:schemeClr>
                </a:solidFill>
              </a:defRPr>
            </a:lvl1pPr>
          </a:lstStyle>
          <a:p>
            <a:fld id="{5586B75A-687E-405C-8A0B-8D00578BA2C3}" type="datetimeFigureOut">
              <a:rPr lang="en-US" smtClean="0"/>
              <a:pPr/>
              <a:t>9/13/2016</a:t>
            </a:fld>
            <a:endParaRPr lang="en-US" dirty="0"/>
          </a:p>
        </p:txBody>
      </p:sp>
      <p:sp>
        <p:nvSpPr>
          <p:cNvPr id="5" name="Footer Placeholder 4"/>
          <p:cNvSpPr>
            <a:spLocks noGrp="1"/>
          </p:cNvSpPr>
          <p:nvPr>
            <p:ph type="ftr" sz="quarter" idx="3"/>
          </p:nvPr>
        </p:nvSpPr>
        <p:spPr>
          <a:xfrm>
            <a:off x="685800" y="6554697"/>
            <a:ext cx="5029200" cy="228600"/>
          </a:xfrm>
          <a:prstGeom prst="rect">
            <a:avLst/>
          </a:prstGeom>
        </p:spPr>
        <p:txBody>
          <a:bodyPr vert="horz" lIns="91440" tIns="45720" rIns="91440" bIns="45720" rtlCol="0" anchor="ctr"/>
          <a:lstStyle>
            <a:lvl1pPr algn="l">
              <a:defRPr sz="950" cap="all" baseline="0">
                <a:solidFill>
                  <a:schemeClr val="tx1">
                    <a:alpha val="80000"/>
                  </a:schemeClr>
                </a:solidFill>
              </a:defRPr>
            </a:lvl1pPr>
          </a:lstStyle>
          <a:p>
            <a:endParaRPr lang="en-US"/>
          </a:p>
        </p:txBody>
      </p:sp>
      <p:sp>
        <p:nvSpPr>
          <p:cNvPr id="6" name="Slide Number Placeholder 5"/>
          <p:cNvSpPr>
            <a:spLocks noGrp="1"/>
          </p:cNvSpPr>
          <p:nvPr>
            <p:ph type="sldNum" sz="quarter" idx="4"/>
          </p:nvPr>
        </p:nvSpPr>
        <p:spPr>
          <a:xfrm>
            <a:off x="8763926" y="5876412"/>
            <a:ext cx="2926080" cy="1397039"/>
          </a:xfrm>
          <a:prstGeom prst="rect">
            <a:avLst/>
          </a:prstGeom>
        </p:spPr>
        <p:txBody>
          <a:bodyPr vert="horz" lIns="91440" tIns="45720" rIns="91440" bIns="45720" rtlCol="0" anchor="b"/>
          <a:lstStyle>
            <a:lvl1pPr algn="r">
              <a:defRPr sz="10300" b="0">
                <a:ln>
                  <a:noFill/>
                </a:ln>
                <a:solidFill>
                  <a:schemeClr val="accent1">
                    <a:alpha val="25000"/>
                  </a:schemeClr>
                </a:solidFill>
                <a:latin typeface="+mj-lt"/>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26342753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fade/>
  </p:transition>
  <p:txStyles>
    <p:titleStyle>
      <a:lvl1pPr algn="l" defTabSz="914400" rtl="0" eaLnBrk="1" latinLnBrk="0" hangingPunct="1">
        <a:lnSpc>
          <a:spcPct val="85000"/>
        </a:lnSpc>
        <a:spcBef>
          <a:spcPct val="0"/>
        </a:spcBef>
        <a:buNone/>
        <a:defRPr sz="5400" kern="1200" spc="-120" baseline="0">
          <a:solidFill>
            <a:schemeClr val="accent1"/>
          </a:solidFill>
          <a:latin typeface="+mj-lt"/>
          <a:ea typeface="+mj-ea"/>
          <a:cs typeface="+mj-cs"/>
        </a:defRPr>
      </a:lvl1pPr>
    </p:titleStyle>
    <p:bodyStyle>
      <a:lvl1pPr marL="91440" indent="-91440" algn="l" defTabSz="914400" rtl="0" eaLnBrk="1" latinLnBrk="0" hangingPunct="1">
        <a:lnSpc>
          <a:spcPct val="85000"/>
        </a:lnSpc>
        <a:spcBef>
          <a:spcPts val="1300"/>
        </a:spcBef>
        <a:buFont typeface="Arial" pitchFamily="34" charset="0"/>
        <a:buChar char=" "/>
        <a:defRPr sz="24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9.png"/><Relationship Id="rId5" Type="http://schemas.microsoft.com/office/2007/relationships/hdphoto" Target="../media/hdphoto3.wdp"/><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7.png"/><Relationship Id="rId5" Type="http://schemas.microsoft.com/office/2007/relationships/hdphoto" Target="../media/hdphoto8.wdp"/><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26.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37.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38.jpeg"/></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7.xml"/><Relationship Id="rId5" Type="http://schemas.openxmlformats.org/officeDocument/2006/relationships/image" Target="../media/image41.png"/><Relationship Id="rId4" Type="http://schemas.microsoft.com/office/2007/relationships/hdphoto" Target="../media/hdphoto10.wdp"/></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3.xml.rels><?xml version="1.0" encoding="UTF-8" standalone="yes"?>
<Relationships xmlns="http://schemas.openxmlformats.org/package/2006/relationships"><Relationship Id="rId3" Type="http://schemas.openxmlformats.org/officeDocument/2006/relationships/hyperlink" Target="https://australianrotaryhealth.org.au/wp-content/uploads/2015/09/donate-online.jpg" TargetMode="External"/><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6.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image" Target="../media/image6.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52536" y="0"/>
            <a:ext cx="6739464"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rotWithShape="1">
          <a:blip r:embed="rId2"/>
          <a:srcRect t="1096" r="-2" b="5627"/>
          <a:stretch/>
        </p:blipFill>
        <p:spPr>
          <a:xfrm>
            <a:off x="6096000" y="629265"/>
            <a:ext cx="5452536" cy="5585271"/>
          </a:xfrm>
          <a:prstGeom prst="rect">
            <a:avLst/>
          </a:prstGeom>
        </p:spPr>
      </p:pic>
      <p:sp>
        <p:nvSpPr>
          <p:cNvPr id="7" name="Subtitle 6"/>
          <p:cNvSpPr>
            <a:spLocks noGrp="1"/>
          </p:cNvSpPr>
          <p:nvPr>
            <p:ph type="subTitle" idx="1"/>
          </p:nvPr>
        </p:nvSpPr>
        <p:spPr>
          <a:xfrm>
            <a:off x="440873" y="4332583"/>
            <a:ext cx="4368199" cy="1613011"/>
          </a:xfrm>
        </p:spPr>
        <p:txBody>
          <a:bodyPr>
            <a:normAutofit/>
          </a:bodyPr>
          <a:lstStyle/>
          <a:p>
            <a:pPr algn="ctr"/>
            <a:r>
              <a:rPr lang="en-AU" sz="2800" b="1" i="1" dirty="0"/>
              <a:t>Supporting healthier minds, bodies and communities through research, awareness and education</a:t>
            </a:r>
            <a:r>
              <a:rPr lang="en-AU" sz="2800" i="1" dirty="0"/>
              <a:t>.</a:t>
            </a:r>
            <a:endParaRPr lang="en-US" sz="2800" i="1" dirty="0"/>
          </a:p>
        </p:txBody>
      </p:sp>
      <p:sp>
        <p:nvSpPr>
          <p:cNvPr id="2" name="Rectangle 1"/>
          <p:cNvSpPr/>
          <p:nvPr/>
        </p:nvSpPr>
        <p:spPr>
          <a:xfrm>
            <a:off x="447782" y="1007742"/>
            <a:ext cx="4562467" cy="3139321"/>
          </a:xfrm>
          <a:prstGeom prst="rect">
            <a:avLst/>
          </a:prstGeom>
        </p:spPr>
        <p:txBody>
          <a:bodyPr wrap="none">
            <a:spAutoFit/>
          </a:bodyPr>
          <a:lstStyle/>
          <a:p>
            <a:pPr algn="ctr"/>
            <a:r>
              <a:rPr lang="en-US" sz="6600" b="1" dirty="0">
                <a:solidFill>
                  <a:srgbClr val="003CB4"/>
                </a:solidFill>
                <a:latin typeface="Arial" panose="020B0604020202020204" pitchFamily="34" charset="0"/>
                <a:cs typeface="Arial" panose="020B0604020202020204" pitchFamily="34" charset="0"/>
              </a:rPr>
              <a:t>Australian </a:t>
            </a:r>
          </a:p>
          <a:p>
            <a:pPr algn="ctr"/>
            <a:r>
              <a:rPr lang="en-US" sz="6600" b="1" dirty="0">
                <a:solidFill>
                  <a:srgbClr val="003CB4"/>
                </a:solidFill>
                <a:latin typeface="Arial" panose="020B0604020202020204" pitchFamily="34" charset="0"/>
                <a:cs typeface="Arial" panose="020B0604020202020204" pitchFamily="34" charset="0"/>
              </a:rPr>
              <a:t>Rotary </a:t>
            </a:r>
          </a:p>
          <a:p>
            <a:pPr algn="ctr"/>
            <a:r>
              <a:rPr lang="en-US" sz="6600" b="1" dirty="0">
                <a:solidFill>
                  <a:srgbClr val="003CB4"/>
                </a:solidFill>
                <a:latin typeface="Arial" panose="020B0604020202020204" pitchFamily="34" charset="0"/>
                <a:cs typeface="Arial" panose="020B0604020202020204" pitchFamily="34" charset="0"/>
              </a:rPr>
              <a:t>Health</a:t>
            </a:r>
          </a:p>
        </p:txBody>
      </p:sp>
    </p:spTree>
    <p:extLst>
      <p:ext uri="{BB962C8B-B14F-4D97-AF65-F5344CB8AC3E}">
        <p14:creationId xmlns:p14="http://schemas.microsoft.com/office/powerpoint/2010/main" val="19957452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bg2">
            <a:lumMod val="90000"/>
          </a:schemeClr>
        </a:solidFill>
        <a:effectLst/>
      </p:bgPr>
    </p:bg>
    <p:spTree>
      <p:nvGrpSpPr>
        <p:cNvPr id="1" name=""/>
        <p:cNvGrpSpPr/>
        <p:nvPr/>
      </p:nvGrpSpPr>
      <p:grpSpPr>
        <a:xfrm>
          <a:off x="0" y="0"/>
          <a:ext cx="0" cy="0"/>
          <a:chOff x="0" y="0"/>
          <a:chExt cx="0" cy="0"/>
        </a:xfrm>
      </p:grpSpPr>
      <p:sp>
        <p:nvSpPr>
          <p:cNvPr id="8194" name="Rectangle 2"/>
          <p:cNvSpPr>
            <a:spLocks noGrp="1"/>
          </p:cNvSpPr>
          <p:nvPr>
            <p:ph type="title" idx="4294967295"/>
          </p:nvPr>
        </p:nvSpPr>
        <p:spPr>
          <a:xfrm>
            <a:off x="1524000" y="2"/>
            <a:ext cx="9144000" cy="1052512"/>
          </a:xfrm>
        </p:spPr>
        <p:txBody>
          <a:bodyPr>
            <a:normAutofit fontScale="90000"/>
          </a:bodyPr>
          <a:lstStyle/>
          <a:p>
            <a:pPr algn="ctr">
              <a:defRPr/>
            </a:pPr>
            <a:r>
              <a:rPr lang="en-AU" b="1" dirty="0">
                <a:solidFill>
                  <a:srgbClr val="0070C0"/>
                </a:solidFill>
                <a:latin typeface="Arial" panose="020B0604020202020204" pitchFamily="34" charset="0"/>
                <a:cs typeface="Arial" panose="020B0604020202020204" pitchFamily="34" charset="0"/>
              </a:rPr>
              <a:t>Major Research Focus for ARH </a:t>
            </a:r>
          </a:p>
        </p:txBody>
      </p:sp>
      <p:sp>
        <p:nvSpPr>
          <p:cNvPr id="33795" name="Rectangle 3"/>
          <p:cNvSpPr>
            <a:spLocks noGrp="1"/>
          </p:cNvSpPr>
          <p:nvPr>
            <p:ph type="body" idx="4294967295"/>
          </p:nvPr>
        </p:nvSpPr>
        <p:spPr>
          <a:xfrm>
            <a:off x="176327" y="1632419"/>
            <a:ext cx="4618242" cy="2045689"/>
          </a:xfrm>
        </p:spPr>
        <p:txBody>
          <a:bodyPr/>
          <a:lstStyle/>
          <a:p>
            <a:pPr algn="ctr" eaLnBrk="1" hangingPunct="1">
              <a:buFont typeface="Arial" panose="020B0604020202020204" pitchFamily="34" charset="0"/>
              <a:buNone/>
            </a:pPr>
            <a:r>
              <a:rPr lang="en-AU" altLang="en-US" sz="8000" b="1" i="1" dirty="0">
                <a:solidFill>
                  <a:srgbClr val="FC4A12"/>
                </a:solidFill>
                <a:latin typeface="Chiller" panose="04020404031007020602" pitchFamily="82" charset="0"/>
              </a:rPr>
              <a:t>Mental Health </a:t>
            </a:r>
          </a:p>
          <a:p>
            <a:pPr algn="ctr" eaLnBrk="1" hangingPunct="1">
              <a:buFont typeface="Arial" panose="020B0604020202020204" pitchFamily="34" charset="0"/>
              <a:buNone/>
            </a:pPr>
            <a:r>
              <a:rPr lang="en-AU" altLang="en-US" sz="4400" b="1" i="1" dirty="0">
                <a:solidFill>
                  <a:srgbClr val="FC4A12"/>
                </a:solidFill>
              </a:rPr>
              <a:t>since 2000</a:t>
            </a:r>
          </a:p>
        </p:txBody>
      </p:sp>
      <p:pic>
        <p:nvPicPr>
          <p:cNvPr id="3379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7725" y="5679572"/>
            <a:ext cx="2200275"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a:blip r:embed="rId4">
            <a:clrChange>
              <a:clrFrom>
                <a:srgbClr val="FFFFFF"/>
              </a:clrFrom>
              <a:clrTo>
                <a:srgbClr val="FFFFFF">
                  <a:alpha val="0"/>
                </a:srgbClr>
              </a:clrTo>
            </a:clrChange>
            <a:extLst>
              <a:ext uri="{BEBA8EAE-BF5A-486C-A8C5-ECC9F3942E4B}">
                <a14:imgProps xmlns:a14="http://schemas.microsoft.com/office/drawing/2010/main">
                  <a14:imgLayer r:embed="rId5">
                    <a14:imgEffect>
                      <a14:sharpenSoften amount="25000"/>
                    </a14:imgEffect>
                  </a14:imgLayer>
                </a14:imgProps>
              </a:ext>
            </a:extLst>
          </a:blip>
          <a:stretch>
            <a:fillRect/>
          </a:stretch>
        </p:blipFill>
        <p:spPr>
          <a:xfrm>
            <a:off x="950690" y="3678108"/>
            <a:ext cx="3328930" cy="2228382"/>
          </a:xfrm>
          <a:prstGeom prst="rect">
            <a:avLst/>
          </a:prstGeom>
        </p:spPr>
      </p:pic>
      <p:pic>
        <p:nvPicPr>
          <p:cNvPr id="3" name="Picture 2"/>
          <p:cNvPicPr>
            <a:picLocks noChangeAspect="1"/>
          </p:cNvPicPr>
          <p:nvPr/>
        </p:nvPicPr>
        <p:blipFill rotWithShape="1">
          <a:blip r:embed="rId6"/>
          <a:srcRect l="6907" b="282"/>
          <a:stretch/>
        </p:blipFill>
        <p:spPr>
          <a:xfrm>
            <a:off x="5680038" y="1474806"/>
            <a:ext cx="6279636" cy="380719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324630252"/>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2530" name="Rectangle 2"/>
          <p:cNvSpPr>
            <a:spLocks noGrp="1"/>
          </p:cNvSpPr>
          <p:nvPr>
            <p:ph type="ctrTitle"/>
          </p:nvPr>
        </p:nvSpPr>
        <p:spPr>
          <a:xfrm>
            <a:off x="107576" y="86061"/>
            <a:ext cx="11865685" cy="710248"/>
          </a:xfrm>
        </p:spPr>
        <p:txBody>
          <a:bodyPr>
            <a:normAutofit/>
          </a:bodyPr>
          <a:lstStyle/>
          <a:p>
            <a:pPr algn="ctr">
              <a:defRPr/>
            </a:pPr>
            <a:r>
              <a:rPr lang="en-AU" sz="4000" b="1" dirty="0">
                <a:solidFill>
                  <a:srgbClr val="0070C0"/>
                </a:solidFill>
                <a:latin typeface="Arial" panose="020B0604020202020204" pitchFamily="34" charset="0"/>
                <a:cs typeface="Arial" panose="020B0604020202020204" pitchFamily="34" charset="0"/>
              </a:rPr>
              <a:t>Why support Mental Health Research?</a:t>
            </a:r>
          </a:p>
        </p:txBody>
      </p:sp>
      <p:sp>
        <p:nvSpPr>
          <p:cNvPr id="38915" name="Rectangle 3"/>
          <p:cNvSpPr>
            <a:spLocks noGrp="1"/>
          </p:cNvSpPr>
          <p:nvPr>
            <p:ph type="subTitle" idx="1"/>
          </p:nvPr>
        </p:nvSpPr>
        <p:spPr>
          <a:xfrm>
            <a:off x="471362" y="1293494"/>
            <a:ext cx="6887905" cy="4375783"/>
          </a:xfrm>
          <a:solidFill>
            <a:schemeClr val="bg2"/>
          </a:solidFill>
        </p:spPr>
        <p:txBody>
          <a:bodyPr>
            <a:normAutofit fontScale="92500" lnSpcReduction="10000"/>
          </a:bodyPr>
          <a:lstStyle/>
          <a:p>
            <a:pPr marL="457200" indent="-457200">
              <a:buClr>
                <a:srgbClr val="0070C0"/>
              </a:buClr>
              <a:buFont typeface="Wingdings" panose="05000000000000000000" pitchFamily="2" charset="2"/>
              <a:buChar char="Ø"/>
            </a:pPr>
            <a:endParaRPr lang="en-AU" sz="800" dirty="0">
              <a:latin typeface="Arial" panose="020B0604020202020204" pitchFamily="34" charset="0"/>
              <a:cs typeface="Arial" panose="020B0604020202020204" pitchFamily="34" charset="0"/>
            </a:endParaRPr>
          </a:p>
          <a:p>
            <a:pPr marL="457200" indent="-457200">
              <a:buClr>
                <a:srgbClr val="0070C0"/>
              </a:buClr>
              <a:buFont typeface="Wingdings" panose="05000000000000000000" pitchFamily="2" charset="2"/>
              <a:buChar char="Ø"/>
            </a:pPr>
            <a:r>
              <a:rPr lang="en-AU" sz="2800" dirty="0">
                <a:latin typeface="Arial" panose="020B0604020202020204" pitchFamily="34" charset="0"/>
                <a:cs typeface="Arial" panose="020B0604020202020204" pitchFamily="34" charset="0"/>
              </a:rPr>
              <a:t>20% of Australians will experience mental illness each year.</a:t>
            </a:r>
          </a:p>
          <a:p>
            <a:pPr marL="457200" indent="-457200">
              <a:buClr>
                <a:srgbClr val="0070C0"/>
              </a:buClr>
              <a:buFont typeface="Wingdings" panose="05000000000000000000" pitchFamily="2" charset="2"/>
              <a:buChar char="Ø"/>
            </a:pPr>
            <a:endParaRPr lang="en-AU" sz="1000" dirty="0">
              <a:latin typeface="Arial" panose="020B0604020202020204" pitchFamily="34" charset="0"/>
              <a:cs typeface="Arial" panose="020B0604020202020204" pitchFamily="34" charset="0"/>
            </a:endParaRPr>
          </a:p>
          <a:p>
            <a:pPr marL="457200" indent="-457200">
              <a:buClr>
                <a:srgbClr val="0070C0"/>
              </a:buClr>
              <a:buFont typeface="Wingdings" panose="05000000000000000000" pitchFamily="2" charset="2"/>
              <a:buChar char="Ø"/>
            </a:pPr>
            <a:r>
              <a:rPr lang="en-AU" sz="2800" dirty="0">
                <a:latin typeface="Arial" panose="020B0604020202020204" pitchFamily="34" charset="0"/>
                <a:cs typeface="Arial" panose="020B0604020202020204" pitchFamily="34" charset="0"/>
              </a:rPr>
              <a:t>50% of the Australian population will experience a mental health problem in                     their lifetime</a:t>
            </a:r>
          </a:p>
          <a:p>
            <a:pPr marL="457200" indent="-457200">
              <a:buClr>
                <a:srgbClr val="0070C0"/>
              </a:buClr>
              <a:buFont typeface="Wingdings" panose="05000000000000000000" pitchFamily="2" charset="2"/>
              <a:buChar char="Ø"/>
            </a:pPr>
            <a:endParaRPr lang="en-AU" sz="1000" dirty="0">
              <a:latin typeface="Arial" panose="020B0604020202020204" pitchFamily="34" charset="0"/>
              <a:cs typeface="Arial" panose="020B0604020202020204" pitchFamily="34" charset="0"/>
            </a:endParaRPr>
          </a:p>
          <a:p>
            <a:pPr marL="457200" indent="-457200">
              <a:buClr>
                <a:srgbClr val="0070C0"/>
              </a:buClr>
              <a:buFont typeface="Wingdings" panose="05000000000000000000" pitchFamily="2" charset="2"/>
              <a:buChar char="Ø"/>
            </a:pPr>
            <a:r>
              <a:rPr lang="en-AU" sz="2800" dirty="0">
                <a:latin typeface="Arial" panose="020B0604020202020204" pitchFamily="34" charset="0"/>
                <a:cs typeface="Arial" panose="020B0604020202020204" pitchFamily="34" charset="0"/>
              </a:rPr>
              <a:t>Annual cost to Australia $20 billion in lost productivity and absence.</a:t>
            </a:r>
          </a:p>
          <a:p>
            <a:pPr marL="457200" indent="-457200">
              <a:buClr>
                <a:srgbClr val="0070C0"/>
              </a:buClr>
              <a:buFont typeface="Wingdings" panose="05000000000000000000" pitchFamily="2" charset="2"/>
              <a:buChar char="Ø"/>
            </a:pPr>
            <a:endParaRPr lang="en-AU" sz="1000" dirty="0">
              <a:latin typeface="Arial" panose="020B0604020202020204" pitchFamily="34" charset="0"/>
              <a:cs typeface="Arial" panose="020B0604020202020204" pitchFamily="34" charset="0"/>
            </a:endParaRPr>
          </a:p>
          <a:p>
            <a:pPr marL="457200" indent="-457200">
              <a:buClr>
                <a:srgbClr val="0070C0"/>
              </a:buClr>
              <a:buFont typeface="Wingdings" panose="05000000000000000000" pitchFamily="2" charset="2"/>
              <a:buChar char="Ø"/>
            </a:pPr>
            <a:r>
              <a:rPr lang="en-AU" sz="2800" dirty="0">
                <a:latin typeface="Arial" panose="020B0604020202020204" pitchFamily="34" charset="0"/>
                <a:cs typeface="Arial" panose="020B0604020202020204" pitchFamily="34" charset="0"/>
              </a:rPr>
              <a:t>By 2020, depression will be the world’s costliest health problem	</a:t>
            </a:r>
            <a:endParaRPr lang="en-AU" sz="2800" dirty="0">
              <a:solidFill>
                <a:srgbClr val="FC4A12"/>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2"/>
          <a:stretch>
            <a:fillRect/>
          </a:stretch>
        </p:blipFill>
        <p:spPr>
          <a:xfrm>
            <a:off x="2814890" y="5960784"/>
            <a:ext cx="2200847" cy="707197"/>
          </a:xfrm>
          <a:prstGeom prst="rect">
            <a:avLst/>
          </a:prstGeom>
        </p:spPr>
      </p:pic>
      <p:pic>
        <p:nvPicPr>
          <p:cNvPr id="4" name="Picture 3"/>
          <p:cNvPicPr>
            <a:picLocks noChangeAspect="1"/>
          </p:cNvPicPr>
          <p:nvPr/>
        </p:nvPicPr>
        <p:blipFill>
          <a:blip r:embed="rId3"/>
          <a:stretch>
            <a:fillRect/>
          </a:stretch>
        </p:blipFill>
        <p:spPr>
          <a:xfrm>
            <a:off x="7620441" y="1293494"/>
            <a:ext cx="4223702" cy="4375783"/>
          </a:xfrm>
          <a:prstGeom prst="rect">
            <a:avLst/>
          </a:prstGeom>
        </p:spPr>
      </p:pic>
    </p:spTree>
    <p:extLst>
      <p:ext uri="{BB962C8B-B14F-4D97-AF65-F5344CB8AC3E}">
        <p14:creationId xmlns:p14="http://schemas.microsoft.com/office/powerpoint/2010/main" val="377561831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915">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891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891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891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891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80106" y="0"/>
            <a:ext cx="10772775" cy="1658198"/>
          </a:xfrm>
        </p:spPr>
        <p:txBody>
          <a:bodyPr/>
          <a:lstStyle/>
          <a:p>
            <a:pPr algn="ctr" eaLnBrk="1" hangingPunct="1">
              <a:defRPr/>
            </a:pPr>
            <a:r>
              <a:rPr lang="en-US" sz="4000" b="1" dirty="0">
                <a:solidFill>
                  <a:srgbClr val="0070C0"/>
                </a:solidFill>
                <a:latin typeface="Arial" panose="020B0604020202020204" pitchFamily="34" charset="0"/>
                <a:cs typeface="Arial" panose="020B0604020202020204" pitchFamily="34" charset="0"/>
              </a:rPr>
              <a:t>Mental Illness is a Major Health Issue </a:t>
            </a:r>
            <a:br>
              <a:rPr lang="en-US" sz="4000" b="1" dirty="0">
                <a:solidFill>
                  <a:srgbClr val="0070C0"/>
                </a:solidFill>
                <a:latin typeface="Arial" panose="020B0604020202020204" pitchFamily="34" charset="0"/>
                <a:cs typeface="Arial" panose="020B0604020202020204" pitchFamily="34" charset="0"/>
              </a:rPr>
            </a:br>
            <a:r>
              <a:rPr lang="en-US" sz="4000" b="1" dirty="0">
                <a:solidFill>
                  <a:srgbClr val="0070C0"/>
                </a:solidFill>
                <a:latin typeface="Arial" panose="020B0604020202020204" pitchFamily="34" charset="0"/>
                <a:cs typeface="Arial" panose="020B0604020202020204" pitchFamily="34" charset="0"/>
              </a:rPr>
              <a:t>Facing Australia Today</a:t>
            </a:r>
          </a:p>
        </p:txBody>
      </p:sp>
      <p:sp>
        <p:nvSpPr>
          <p:cNvPr id="6147" name="Rectangle 3"/>
          <p:cNvSpPr>
            <a:spLocks noGrp="1" noChangeArrowheads="1"/>
          </p:cNvSpPr>
          <p:nvPr>
            <p:ph type="body" idx="1"/>
          </p:nvPr>
        </p:nvSpPr>
        <p:spPr>
          <a:xfrm>
            <a:off x="261385" y="1821025"/>
            <a:ext cx="7200404" cy="3926411"/>
          </a:xfrm>
          <a:solidFill>
            <a:schemeClr val="bg2"/>
          </a:solidFill>
        </p:spPr>
        <p:txBody>
          <a:bodyPr/>
          <a:lstStyle/>
          <a:p>
            <a:pPr algn="ctr" eaLnBrk="1" hangingPunct="1">
              <a:defRPr/>
            </a:pPr>
            <a:endParaRPr lang="en-US" sz="800" dirty="0">
              <a:solidFill>
                <a:schemeClr val="tx1"/>
              </a:solidFill>
              <a:latin typeface="Arial" panose="020B0604020202020204" pitchFamily="34" charset="0"/>
              <a:cs typeface="Arial" panose="020B0604020202020204" pitchFamily="34" charset="0"/>
            </a:endParaRPr>
          </a:p>
          <a:p>
            <a:pPr algn="ctr" eaLnBrk="1" hangingPunct="1">
              <a:defRPr/>
            </a:pPr>
            <a:r>
              <a:rPr lang="en-US" sz="2800" dirty="0">
                <a:solidFill>
                  <a:schemeClr val="tx1"/>
                </a:solidFill>
                <a:latin typeface="Arial" panose="020B0604020202020204" pitchFamily="34" charset="0"/>
                <a:cs typeface="Arial" panose="020B0604020202020204" pitchFamily="34" charset="0"/>
              </a:rPr>
              <a:t>One in five Australians will suffer from some form of common mental illness in any year:</a:t>
            </a:r>
            <a:endParaRPr lang="en-US" sz="1000" dirty="0">
              <a:solidFill>
                <a:schemeClr val="tx1"/>
              </a:solidFill>
              <a:latin typeface="Arial" panose="020B0604020202020204" pitchFamily="34" charset="0"/>
              <a:cs typeface="Arial" panose="020B0604020202020204" pitchFamily="34" charset="0"/>
            </a:endParaRPr>
          </a:p>
          <a:p>
            <a:pPr algn="ctr" eaLnBrk="1" hangingPunct="1">
              <a:defRPr/>
            </a:pPr>
            <a:endParaRPr lang="en-US" sz="900" dirty="0">
              <a:solidFill>
                <a:schemeClr val="tx1"/>
              </a:solidFill>
              <a:latin typeface="Arial" panose="020B0604020202020204" pitchFamily="34" charset="0"/>
              <a:cs typeface="Arial" panose="020B0604020202020204" pitchFamily="34" charset="0"/>
            </a:endParaRPr>
          </a:p>
          <a:p>
            <a:pPr marL="969963" indent="341313" eaLnBrk="1" hangingPunct="1">
              <a:buClr>
                <a:srgbClr val="0070C0"/>
              </a:buClr>
              <a:buFont typeface="Wingdings" panose="05000000000000000000" pitchFamily="2" charset="2"/>
              <a:buChar char="§"/>
              <a:defRPr/>
            </a:pPr>
            <a:r>
              <a:rPr lang="en-US" sz="2800" dirty="0">
                <a:solidFill>
                  <a:schemeClr val="tx1"/>
                </a:solidFill>
                <a:latin typeface="Arial" panose="020B0604020202020204" pitchFamily="34" charset="0"/>
                <a:cs typeface="Arial" panose="020B0604020202020204" pitchFamily="34" charset="0"/>
              </a:rPr>
              <a:t>Anxiety disorder		14%</a:t>
            </a:r>
          </a:p>
          <a:p>
            <a:pPr marL="969963" indent="341313">
              <a:buClr>
                <a:srgbClr val="0070C0"/>
              </a:buClr>
              <a:buFont typeface="Wingdings" panose="05000000000000000000" pitchFamily="2" charset="2"/>
              <a:buChar char="§"/>
              <a:defRPr/>
            </a:pPr>
            <a:r>
              <a:rPr lang="en-US" sz="2800" dirty="0">
                <a:solidFill>
                  <a:schemeClr val="tx1"/>
                </a:solidFill>
                <a:latin typeface="Arial" panose="020B0604020202020204" pitchFamily="34" charset="0"/>
                <a:cs typeface="Arial" panose="020B0604020202020204" pitchFamily="34" charset="0"/>
              </a:rPr>
              <a:t>Depressive disorder            6%</a:t>
            </a:r>
          </a:p>
          <a:p>
            <a:pPr marL="969963" indent="341313">
              <a:buClr>
                <a:srgbClr val="0070C0"/>
              </a:buClr>
              <a:buFont typeface="Wingdings" panose="05000000000000000000" pitchFamily="2" charset="2"/>
              <a:buChar char="§"/>
              <a:defRPr/>
            </a:pPr>
            <a:r>
              <a:rPr lang="en-US" sz="2800" dirty="0">
                <a:solidFill>
                  <a:schemeClr val="tx1"/>
                </a:solidFill>
                <a:latin typeface="Arial" panose="020B0604020202020204" pitchFamily="34" charset="0"/>
                <a:cs typeface="Arial" panose="020B0604020202020204" pitchFamily="34" charset="0"/>
              </a:rPr>
              <a:t>Substance use disorder	  5%</a:t>
            </a:r>
          </a:p>
          <a:p>
            <a:pPr marL="1311275" indent="-341313">
              <a:buClr>
                <a:srgbClr val="0070C0"/>
              </a:buClr>
              <a:buFont typeface="Wingdings" panose="05000000000000000000" pitchFamily="2" charset="2"/>
              <a:buChar char="§"/>
              <a:defRPr/>
            </a:pPr>
            <a:r>
              <a:rPr lang="en-AU" sz="2800" dirty="0">
                <a:solidFill>
                  <a:schemeClr val="tx1"/>
                </a:solidFill>
                <a:latin typeface="Arial" panose="020B0604020202020204" pitchFamily="34" charset="0"/>
                <a:cs typeface="Arial" panose="020B0604020202020204" pitchFamily="34" charset="0"/>
              </a:rPr>
              <a:t>Psychotic disorder               </a:t>
            </a:r>
            <a:r>
              <a:rPr lang="en-AU" sz="2800" dirty="0">
                <a:latin typeface="Arial" panose="020B0604020202020204" pitchFamily="34" charset="0"/>
                <a:cs typeface="Arial" panose="020B0604020202020204" pitchFamily="34" charset="0"/>
              </a:rPr>
              <a:t>2% </a:t>
            </a:r>
            <a:r>
              <a:rPr lang="en-AU" sz="2800" dirty="0">
                <a:solidFill>
                  <a:schemeClr val="tx1"/>
                </a:solidFill>
                <a:latin typeface="Arial" panose="020B0604020202020204" pitchFamily="34" charset="0"/>
                <a:cs typeface="Arial" panose="020B0604020202020204" pitchFamily="34" charset="0"/>
              </a:rPr>
              <a:t>                                                                  </a:t>
            </a:r>
            <a:r>
              <a:rPr lang="en-AU" dirty="0">
                <a:solidFill>
                  <a:schemeClr val="tx1"/>
                </a:solidFill>
                <a:latin typeface="Arial" panose="020B0604020202020204" pitchFamily="34" charset="0"/>
                <a:cs typeface="Arial" panose="020B0604020202020204" pitchFamily="34" charset="0"/>
              </a:rPr>
              <a:t>     </a:t>
            </a:r>
            <a:r>
              <a:rPr lang="en-AU" sz="1600" dirty="0">
                <a:solidFill>
                  <a:schemeClr val="tx1"/>
                </a:solidFill>
                <a:latin typeface="Arial" panose="020B0604020202020204" pitchFamily="34" charset="0"/>
                <a:cs typeface="Arial" panose="020B0604020202020204" pitchFamily="34" charset="0"/>
              </a:rPr>
              <a:t>(e.g. schizophrenia or bipolar disorder)</a:t>
            </a:r>
          </a:p>
          <a:p>
            <a:pPr eaLnBrk="1" hangingPunct="1">
              <a:defRPr/>
            </a:pPr>
            <a:endParaRPr lang="en-US" dirty="0">
              <a:solidFill>
                <a:schemeClr val="tx1"/>
              </a:solidFill>
              <a:latin typeface="Arial" panose="020B0604020202020204" pitchFamily="34" charset="0"/>
              <a:cs typeface="Arial" panose="020B0604020202020204" pitchFamily="34" charset="0"/>
            </a:endParaRPr>
          </a:p>
          <a:p>
            <a:pPr eaLnBrk="1" hangingPunct="1">
              <a:defRPr/>
            </a:pPr>
            <a:endParaRPr lang="en-US" dirty="0">
              <a:solidFill>
                <a:srgbClr val="138F69"/>
              </a:solidFill>
            </a:endParaRPr>
          </a:p>
        </p:txBody>
      </p:sp>
      <p:pic>
        <p:nvPicPr>
          <p:cNvPr id="4" name="Picture 3"/>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backgroundRemoval t="727" b="99273" l="0" r="100000">
                        <a14:foregroundMark x1="28333" y1="19273" x2="15667" y2="33091"/>
                        <a14:foregroundMark x1="15667" y1="60727" x2="18000" y2="66545"/>
                        <a14:foregroundMark x1="16667" y1="70182" x2="16333" y2="72364"/>
                        <a14:foregroundMark x1="34333" y1="81455" x2="50333" y2="88727"/>
                        <a14:foregroundMark x1="54667" y1="89091" x2="79667" y2="74545"/>
                        <a14:foregroundMark x1="80333" y1="65818" x2="80333" y2="74182"/>
                        <a14:foregroundMark x1="86333" y1="68364" x2="82333" y2="70909"/>
                        <a14:foregroundMark x1="49333" y1="8727" x2="68000" y2="10909"/>
                        <a14:foregroundMark x1="84667" y1="31273" x2="86000" y2="49091"/>
                      </a14:backgroundRemoval>
                    </a14:imgEffect>
                    <a14:imgEffect>
                      <a14:sharpenSoften amount="50000"/>
                    </a14:imgEffect>
                    <a14:imgEffect>
                      <a14:colorTemperature colorTemp="8800"/>
                    </a14:imgEffect>
                  </a14:imgLayer>
                </a14:imgProps>
              </a:ext>
            </a:extLst>
          </a:blip>
          <a:stretch>
            <a:fillRect/>
          </a:stretch>
        </p:blipFill>
        <p:spPr>
          <a:xfrm>
            <a:off x="7775320" y="1925619"/>
            <a:ext cx="4169254" cy="3821817"/>
          </a:xfrm>
          <a:prstGeom prst="rect">
            <a:avLst/>
          </a:prstGeom>
          <a:solidFill>
            <a:schemeClr val="bg2"/>
          </a:solidFill>
        </p:spPr>
      </p:pic>
    </p:spTree>
    <p:extLst>
      <p:ext uri="{BB962C8B-B14F-4D97-AF65-F5344CB8AC3E}">
        <p14:creationId xmlns:p14="http://schemas.microsoft.com/office/powerpoint/2010/main" val="3138571978"/>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r="30805" b="2143"/>
          <a:stretch/>
        </p:blipFill>
        <p:spPr>
          <a:xfrm>
            <a:off x="4566250" y="3768212"/>
            <a:ext cx="2945361" cy="2776951"/>
          </a:xfrm>
          <a:prstGeom prst="rect">
            <a:avLst/>
          </a:prstGeom>
          <a:ln w="28575">
            <a:solidFill>
              <a:srgbClr val="0070C0"/>
            </a:solidFill>
          </a:ln>
        </p:spPr>
      </p:pic>
      <p:sp>
        <p:nvSpPr>
          <p:cNvPr id="6146" name="Rectangle 2"/>
          <p:cNvSpPr>
            <a:spLocks noGrp="1" noChangeArrowheads="1"/>
          </p:cNvSpPr>
          <p:nvPr>
            <p:ph type="title"/>
          </p:nvPr>
        </p:nvSpPr>
        <p:spPr>
          <a:xfrm>
            <a:off x="1833195" y="23177"/>
            <a:ext cx="8411472" cy="802142"/>
          </a:xfrm>
        </p:spPr>
        <p:txBody>
          <a:bodyPr/>
          <a:lstStyle/>
          <a:p>
            <a:pPr eaLnBrk="1" hangingPunct="1">
              <a:defRPr/>
            </a:pPr>
            <a:r>
              <a:rPr lang="en-US" sz="4000" b="1" dirty="0">
                <a:solidFill>
                  <a:srgbClr val="0070C0"/>
                </a:solidFill>
                <a:latin typeface="Arial" panose="020B0604020202020204" pitchFamily="34" charset="0"/>
                <a:cs typeface="Arial" panose="020B0604020202020204" pitchFamily="34" charset="0"/>
              </a:rPr>
              <a:t>Mental Illnesses Are Very Disabling</a:t>
            </a:r>
          </a:p>
        </p:txBody>
      </p:sp>
      <p:sp>
        <p:nvSpPr>
          <p:cNvPr id="6147" name="Rectangle 3"/>
          <p:cNvSpPr>
            <a:spLocks noGrp="1" noChangeArrowheads="1"/>
          </p:cNvSpPr>
          <p:nvPr>
            <p:ph type="body" idx="1"/>
          </p:nvPr>
        </p:nvSpPr>
        <p:spPr>
          <a:xfrm>
            <a:off x="2114335" y="965934"/>
            <a:ext cx="7849192" cy="2646381"/>
          </a:xfrm>
          <a:solidFill>
            <a:schemeClr val="bg2"/>
          </a:solidFill>
        </p:spPr>
        <p:txBody>
          <a:bodyPr>
            <a:normAutofit fontScale="85000" lnSpcReduction="20000"/>
          </a:bodyPr>
          <a:lstStyle/>
          <a:p>
            <a:pPr marL="398463" indent="-398463" eaLnBrk="1" hangingPunct="1">
              <a:buClr>
                <a:srgbClr val="0070C0"/>
              </a:buClr>
              <a:buFont typeface="Wingdings" panose="05000000000000000000" pitchFamily="2" charset="2"/>
              <a:buChar char="§"/>
              <a:defRPr/>
            </a:pPr>
            <a:endParaRPr lang="en-AU" sz="900" dirty="0">
              <a:solidFill>
                <a:schemeClr val="tx1"/>
              </a:solidFill>
              <a:latin typeface="Arial" panose="020B0604020202020204" pitchFamily="34" charset="0"/>
              <a:cs typeface="Arial" panose="020B0604020202020204" pitchFamily="34" charset="0"/>
            </a:endParaRPr>
          </a:p>
          <a:p>
            <a:pPr marL="398463" indent="-398463" eaLnBrk="1" hangingPunct="1">
              <a:buClr>
                <a:srgbClr val="0070C0"/>
              </a:buClr>
              <a:buFont typeface="Wingdings" panose="05000000000000000000" pitchFamily="2" charset="2"/>
              <a:buChar char="§"/>
              <a:defRPr/>
            </a:pPr>
            <a:r>
              <a:rPr lang="en-AU" sz="2800" b="1" dirty="0">
                <a:solidFill>
                  <a:srgbClr val="002060"/>
                </a:solidFill>
                <a:latin typeface="Arial" panose="020B0604020202020204" pitchFamily="34" charset="0"/>
                <a:cs typeface="Arial" panose="020B0604020202020204" pitchFamily="34" charset="0"/>
              </a:rPr>
              <a:t>Disability</a:t>
            </a:r>
            <a:r>
              <a:rPr lang="en-AU" sz="2800" dirty="0">
                <a:solidFill>
                  <a:schemeClr val="tx1"/>
                </a:solidFill>
                <a:latin typeface="Arial" panose="020B0604020202020204" pitchFamily="34" charset="0"/>
                <a:cs typeface="Arial" panose="020B0604020202020204" pitchFamily="34" charset="0"/>
              </a:rPr>
              <a:t> is the effect of a health problem on the person’s ability to work or study, and participate in their family and community</a:t>
            </a:r>
            <a:endParaRPr lang="en-US" sz="2800" dirty="0">
              <a:solidFill>
                <a:schemeClr val="tx1"/>
              </a:solidFill>
              <a:latin typeface="Arial" panose="020B0604020202020204" pitchFamily="34" charset="0"/>
              <a:cs typeface="Arial" panose="020B0604020202020204" pitchFamily="34" charset="0"/>
            </a:endParaRPr>
          </a:p>
          <a:p>
            <a:pPr marL="398463" indent="-398463" eaLnBrk="1" hangingPunct="1">
              <a:buClr>
                <a:srgbClr val="0070C0"/>
              </a:buClr>
              <a:buFont typeface="Wingdings" panose="05000000000000000000" pitchFamily="2" charset="2"/>
              <a:buChar char="§"/>
              <a:defRPr/>
            </a:pPr>
            <a:endParaRPr lang="en-US" sz="800" dirty="0">
              <a:solidFill>
                <a:schemeClr val="tx1"/>
              </a:solidFill>
              <a:latin typeface="Arial" panose="020B0604020202020204" pitchFamily="34" charset="0"/>
              <a:cs typeface="Arial" panose="020B0604020202020204" pitchFamily="34" charset="0"/>
            </a:endParaRPr>
          </a:p>
          <a:p>
            <a:pPr marL="398463" indent="-398463" eaLnBrk="1" hangingPunct="1">
              <a:buClr>
                <a:srgbClr val="0070C0"/>
              </a:buClr>
              <a:buFont typeface="Wingdings" panose="05000000000000000000" pitchFamily="2" charset="2"/>
              <a:buChar char="§"/>
              <a:defRPr/>
            </a:pPr>
            <a:r>
              <a:rPr lang="en-US" sz="3000" dirty="0">
                <a:solidFill>
                  <a:schemeClr val="tx1"/>
                </a:solidFill>
                <a:latin typeface="Arial" panose="020B0604020202020204" pitchFamily="34" charset="0"/>
                <a:cs typeface="Arial" panose="020B0604020202020204" pitchFamily="34" charset="0"/>
              </a:rPr>
              <a:t>The disability of mental illnesses is not visible</a:t>
            </a:r>
          </a:p>
          <a:p>
            <a:pPr marL="398463" indent="-398463" eaLnBrk="1" hangingPunct="1">
              <a:buClr>
                <a:srgbClr val="0070C0"/>
              </a:buClr>
              <a:buFont typeface="Wingdings" panose="05000000000000000000" pitchFamily="2" charset="2"/>
              <a:buChar char="§"/>
              <a:defRPr/>
            </a:pPr>
            <a:endParaRPr lang="en-US" sz="800" dirty="0">
              <a:solidFill>
                <a:schemeClr val="tx1"/>
              </a:solidFill>
              <a:latin typeface="Arial" panose="020B0604020202020204" pitchFamily="34" charset="0"/>
              <a:cs typeface="Arial" panose="020B0604020202020204" pitchFamily="34" charset="0"/>
            </a:endParaRPr>
          </a:p>
          <a:p>
            <a:pPr marL="398463" indent="-398463" eaLnBrk="1" hangingPunct="1">
              <a:buClr>
                <a:srgbClr val="0070C0"/>
              </a:buClr>
              <a:buFont typeface="Wingdings" panose="05000000000000000000" pitchFamily="2" charset="2"/>
              <a:buChar char="§"/>
              <a:defRPr/>
            </a:pPr>
            <a:r>
              <a:rPr lang="en-US" sz="3000" dirty="0">
                <a:solidFill>
                  <a:schemeClr val="tx1"/>
                </a:solidFill>
                <a:latin typeface="Arial" panose="020B0604020202020204" pitchFamily="34" charset="0"/>
                <a:cs typeface="Arial" panose="020B0604020202020204" pitchFamily="34" charset="0"/>
              </a:rPr>
              <a:t>But mental illnesses can be more disabling than many physical illnesses</a:t>
            </a:r>
          </a:p>
          <a:p>
            <a:pPr eaLnBrk="1" hangingPunct="1">
              <a:defRPr/>
            </a:pPr>
            <a:endParaRPr lang="en-US" dirty="0">
              <a:solidFill>
                <a:srgbClr val="138F69"/>
              </a:solidFill>
            </a:endParaRPr>
          </a:p>
        </p:txBody>
      </p:sp>
      <p:sp>
        <p:nvSpPr>
          <p:cNvPr id="4" name="Rectangle 3"/>
          <p:cNvSpPr txBox="1">
            <a:spLocks noChangeArrowheads="1"/>
          </p:cNvSpPr>
          <p:nvPr/>
        </p:nvSpPr>
        <p:spPr>
          <a:xfrm>
            <a:off x="2326843" y="3737646"/>
            <a:ext cx="7207622" cy="2807517"/>
          </a:xfrm>
          <a:prstGeom prst="rect">
            <a:avLst/>
          </a:prstGeom>
          <a:solidFill>
            <a:srgbClr val="99CCFF"/>
          </a:solidFill>
          <a:ln w="28575">
            <a:solidFill>
              <a:srgbClr val="0070C0"/>
            </a:solidFill>
          </a:ln>
        </p:spPr>
        <p:txBody>
          <a:bodyPr vert="horz" lIns="91440" tIns="45720" rIns="91440" bIns="45720" rtlCol="0">
            <a:normAutofit fontScale="92500" lnSpcReduction="20000"/>
          </a:bodyPr>
          <a:lstStyle>
            <a:lvl1pPr marL="91440" indent="-91440" algn="l" defTabSz="914400" rtl="0" eaLnBrk="1" latinLnBrk="0" hangingPunct="1">
              <a:lnSpc>
                <a:spcPct val="85000"/>
              </a:lnSpc>
              <a:spcBef>
                <a:spcPts val="1300"/>
              </a:spcBef>
              <a:buFont typeface="Arial" pitchFamily="34" charset="0"/>
              <a:buChar char=" "/>
              <a:defRPr sz="24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a:lstStyle>
          <a:p>
            <a:pPr>
              <a:defRPr/>
            </a:pPr>
            <a:endParaRPr lang="en-US" sz="800" b="1" dirty="0">
              <a:solidFill>
                <a:schemeClr val="tx1"/>
              </a:solidFill>
            </a:endParaRPr>
          </a:p>
          <a:p>
            <a:pPr algn="ctr">
              <a:defRPr/>
            </a:pPr>
            <a:r>
              <a:rPr lang="en-US" sz="3000" b="1" dirty="0">
                <a:solidFill>
                  <a:schemeClr val="tx1"/>
                </a:solidFill>
              </a:rPr>
              <a:t>Moderate depression  disability                                                                         </a:t>
            </a:r>
            <a:r>
              <a:rPr lang="en-US" b="1" dirty="0">
                <a:solidFill>
                  <a:srgbClr val="002060"/>
                </a:solidFill>
              </a:rPr>
              <a:t>=  relapsing MS, chronic hepatitis B                                                                  severe asthma, or deafness</a:t>
            </a:r>
          </a:p>
          <a:p>
            <a:pPr algn="ctr">
              <a:defRPr/>
            </a:pPr>
            <a:endParaRPr lang="en-US" sz="200" b="1" dirty="0">
              <a:solidFill>
                <a:schemeClr val="tx1"/>
              </a:solidFill>
            </a:endParaRPr>
          </a:p>
          <a:p>
            <a:pPr algn="ctr">
              <a:defRPr/>
            </a:pPr>
            <a:r>
              <a:rPr lang="en-US" sz="3000" b="1" dirty="0">
                <a:solidFill>
                  <a:schemeClr val="tx1"/>
                </a:solidFill>
              </a:rPr>
              <a:t>Severe post-traumatic stress disorder disability                                                      </a:t>
            </a:r>
            <a:r>
              <a:rPr lang="en-US" b="1" dirty="0">
                <a:solidFill>
                  <a:srgbClr val="002060"/>
                </a:solidFill>
              </a:rPr>
              <a:t>= paraplegia</a:t>
            </a:r>
          </a:p>
          <a:p>
            <a:pPr algn="ctr">
              <a:defRPr/>
            </a:pPr>
            <a:endParaRPr lang="en-US" sz="100" b="1" dirty="0">
              <a:solidFill>
                <a:schemeClr val="tx1"/>
              </a:solidFill>
            </a:endParaRPr>
          </a:p>
          <a:p>
            <a:pPr algn="ctr">
              <a:defRPr/>
            </a:pPr>
            <a:r>
              <a:rPr lang="en-AU" sz="3000" b="1" dirty="0">
                <a:solidFill>
                  <a:schemeClr val="tx1"/>
                </a:solidFill>
              </a:rPr>
              <a:t>Severe schizophrenia                                                                                                   </a:t>
            </a:r>
            <a:r>
              <a:rPr lang="en-AU" b="1" dirty="0">
                <a:solidFill>
                  <a:srgbClr val="002060"/>
                </a:solidFill>
              </a:rPr>
              <a:t>= quadriplegia</a:t>
            </a:r>
            <a:endParaRPr lang="en-AU" sz="800" b="1" dirty="0">
              <a:solidFill>
                <a:srgbClr val="002060"/>
              </a:solidFill>
            </a:endParaRPr>
          </a:p>
          <a:p>
            <a:pPr algn="ctr">
              <a:defRPr/>
            </a:pPr>
            <a:endParaRPr lang="en-AU" b="1" dirty="0">
              <a:solidFill>
                <a:schemeClr val="tx1"/>
              </a:solidFill>
            </a:endParaRPr>
          </a:p>
          <a:p>
            <a:pPr>
              <a:defRPr/>
            </a:pPr>
            <a:endParaRPr lang="en-AU" dirty="0">
              <a:solidFill>
                <a:srgbClr val="0070C0"/>
              </a:solidFill>
            </a:endParaRPr>
          </a:p>
          <a:p>
            <a:pPr>
              <a:defRPr/>
            </a:pPr>
            <a:endParaRPr lang="en-US" dirty="0">
              <a:solidFill>
                <a:srgbClr val="0070C0"/>
              </a:solidFill>
            </a:endParaRPr>
          </a:p>
        </p:txBody>
      </p:sp>
    </p:spTree>
    <p:extLst>
      <p:ext uri="{BB962C8B-B14F-4D97-AF65-F5344CB8AC3E}">
        <p14:creationId xmlns:p14="http://schemas.microsoft.com/office/powerpoint/2010/main" val="5010588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775558" y="101500"/>
            <a:ext cx="10772775" cy="909719"/>
          </a:xfrm>
        </p:spPr>
        <p:txBody>
          <a:bodyPr/>
          <a:lstStyle/>
          <a:p>
            <a:pPr algn="ctr" eaLnBrk="1" hangingPunct="1"/>
            <a:r>
              <a:rPr lang="en-US" altLang="en-US" sz="4000" b="1" dirty="0">
                <a:solidFill>
                  <a:srgbClr val="0070C0"/>
                </a:solidFill>
                <a:latin typeface="Arial" panose="020B0604020202020204" pitchFamily="34" charset="0"/>
                <a:cs typeface="Arial" panose="020B0604020202020204" pitchFamily="34" charset="0"/>
              </a:rPr>
              <a:t>The Need for Mental Health Research</a:t>
            </a:r>
          </a:p>
        </p:txBody>
      </p:sp>
      <p:sp>
        <p:nvSpPr>
          <p:cNvPr id="7171" name="Rectangle 3"/>
          <p:cNvSpPr>
            <a:spLocks noGrp="1" noChangeArrowheads="1"/>
          </p:cNvSpPr>
          <p:nvPr>
            <p:ph type="body" idx="1"/>
          </p:nvPr>
        </p:nvSpPr>
        <p:spPr>
          <a:xfrm>
            <a:off x="4043419" y="1383181"/>
            <a:ext cx="7660902" cy="4146250"/>
          </a:xfrm>
          <a:solidFill>
            <a:schemeClr val="bg2"/>
          </a:solidFill>
        </p:spPr>
        <p:txBody>
          <a:bodyPr>
            <a:normAutofit fontScale="85000" lnSpcReduction="20000"/>
          </a:bodyPr>
          <a:lstStyle/>
          <a:p>
            <a:pPr eaLnBrk="1" hangingPunct="1">
              <a:buClr>
                <a:srgbClr val="0070C0"/>
              </a:buClr>
              <a:buFont typeface="Wingdings" panose="05000000000000000000" pitchFamily="2" charset="2"/>
              <a:buChar char="§"/>
              <a:defRPr/>
            </a:pPr>
            <a:endParaRPr lang="en-US" sz="1100" dirty="0">
              <a:solidFill>
                <a:schemeClr val="tx1"/>
              </a:solidFill>
              <a:latin typeface="Arial" panose="020B0604020202020204" pitchFamily="34" charset="0"/>
              <a:cs typeface="Arial" panose="020B0604020202020204" pitchFamily="34" charset="0"/>
            </a:endParaRPr>
          </a:p>
          <a:p>
            <a:pPr marL="461963" indent="-407988">
              <a:buClr>
                <a:srgbClr val="0070C0"/>
              </a:buClr>
              <a:buFont typeface="Wingdings" panose="05000000000000000000" pitchFamily="2" charset="2"/>
              <a:buChar char="§"/>
              <a:defRPr/>
            </a:pPr>
            <a:r>
              <a:rPr lang="en-AU" sz="2800" dirty="0">
                <a:solidFill>
                  <a:schemeClr val="tx1"/>
                </a:solidFill>
                <a:latin typeface="Arial" panose="020B0604020202020204" pitchFamily="34" charset="0"/>
                <a:cs typeface="Arial" panose="020B0604020202020204" pitchFamily="34" charset="0"/>
              </a:rPr>
              <a:t>Mental illness is common</a:t>
            </a:r>
            <a:endParaRPr lang="en-US" sz="2800" dirty="0">
              <a:solidFill>
                <a:schemeClr val="tx1"/>
              </a:solidFill>
              <a:latin typeface="Arial" panose="020B0604020202020204" pitchFamily="34" charset="0"/>
              <a:cs typeface="Arial" panose="020B0604020202020204" pitchFamily="34" charset="0"/>
            </a:endParaRPr>
          </a:p>
          <a:p>
            <a:pPr marL="461963" indent="-407988" eaLnBrk="1" hangingPunct="1">
              <a:buClr>
                <a:srgbClr val="0070C0"/>
              </a:buClr>
              <a:buFont typeface="Wingdings" panose="05000000000000000000" pitchFamily="2" charset="2"/>
              <a:buChar char="§"/>
              <a:defRPr/>
            </a:pPr>
            <a:endParaRPr lang="en-US" sz="400" dirty="0">
              <a:solidFill>
                <a:schemeClr val="tx1"/>
              </a:solidFill>
              <a:latin typeface="Arial" panose="020B0604020202020204" pitchFamily="34" charset="0"/>
              <a:cs typeface="Arial" panose="020B0604020202020204" pitchFamily="34" charset="0"/>
            </a:endParaRPr>
          </a:p>
          <a:p>
            <a:pPr marL="461963" indent="-407988" eaLnBrk="1" hangingPunct="1">
              <a:buClr>
                <a:srgbClr val="0070C0"/>
              </a:buClr>
              <a:buFont typeface="Wingdings" panose="05000000000000000000" pitchFamily="2" charset="2"/>
              <a:buChar char="§"/>
              <a:defRPr/>
            </a:pPr>
            <a:r>
              <a:rPr lang="en-US" sz="2800" dirty="0">
                <a:solidFill>
                  <a:schemeClr val="tx1"/>
                </a:solidFill>
                <a:latin typeface="Arial" panose="020B0604020202020204" pitchFamily="34" charset="0"/>
                <a:cs typeface="Arial" panose="020B0604020202020204" pitchFamily="34" charset="0"/>
              </a:rPr>
              <a:t>Mental illness research is under-funded</a:t>
            </a:r>
            <a:endParaRPr lang="en-US" sz="400" dirty="0">
              <a:solidFill>
                <a:schemeClr val="tx1"/>
              </a:solidFill>
              <a:latin typeface="Arial" panose="020B0604020202020204" pitchFamily="34" charset="0"/>
              <a:cs typeface="Arial" panose="020B0604020202020204" pitchFamily="34" charset="0"/>
            </a:endParaRPr>
          </a:p>
          <a:p>
            <a:pPr marL="461963" indent="-407988" eaLnBrk="1" hangingPunct="1">
              <a:lnSpc>
                <a:spcPct val="120000"/>
              </a:lnSpc>
              <a:buClr>
                <a:srgbClr val="0070C0"/>
              </a:buClr>
              <a:buFont typeface="Wingdings" panose="05000000000000000000" pitchFamily="2" charset="2"/>
              <a:buChar char="§"/>
              <a:defRPr/>
            </a:pPr>
            <a:endParaRPr lang="en-US" sz="100" dirty="0">
              <a:solidFill>
                <a:schemeClr val="tx1"/>
              </a:solidFill>
              <a:latin typeface="Arial" panose="020B0604020202020204" pitchFamily="34" charset="0"/>
              <a:cs typeface="Arial" panose="020B0604020202020204" pitchFamily="34" charset="0"/>
            </a:endParaRPr>
          </a:p>
          <a:p>
            <a:pPr marL="461963" indent="-407988" eaLnBrk="1" hangingPunct="1">
              <a:lnSpc>
                <a:spcPct val="120000"/>
              </a:lnSpc>
              <a:buClr>
                <a:srgbClr val="0070C0"/>
              </a:buClr>
              <a:buFont typeface="Wingdings" panose="05000000000000000000" pitchFamily="2" charset="2"/>
              <a:buChar char="§"/>
              <a:defRPr/>
            </a:pPr>
            <a:r>
              <a:rPr lang="en-US" sz="2800" dirty="0">
                <a:solidFill>
                  <a:schemeClr val="tx1"/>
                </a:solidFill>
                <a:latin typeface="Arial" panose="020B0604020202020204" pitchFamily="34" charset="0"/>
                <a:cs typeface="Arial" panose="020B0604020202020204" pitchFamily="34" charset="0"/>
              </a:rPr>
              <a:t>Mental illness contributes 19% of disease burden, but gets only 9% of NHMRC funding</a:t>
            </a:r>
          </a:p>
          <a:p>
            <a:pPr marL="461963" indent="-407988" eaLnBrk="1" hangingPunct="1">
              <a:buClr>
                <a:srgbClr val="0070C0"/>
              </a:buClr>
              <a:buFont typeface="Wingdings" panose="05000000000000000000" pitchFamily="2" charset="2"/>
              <a:buChar char="§"/>
              <a:defRPr/>
            </a:pPr>
            <a:endParaRPr lang="en-US" sz="400" dirty="0">
              <a:solidFill>
                <a:schemeClr val="tx1"/>
              </a:solidFill>
              <a:latin typeface="Arial" panose="020B0604020202020204" pitchFamily="34" charset="0"/>
              <a:cs typeface="Arial" panose="020B0604020202020204" pitchFamily="34" charset="0"/>
            </a:endParaRPr>
          </a:p>
          <a:p>
            <a:pPr marL="461963" indent="-407988" eaLnBrk="1" hangingPunct="1">
              <a:buClr>
                <a:srgbClr val="0070C0"/>
              </a:buClr>
              <a:buFont typeface="Wingdings" panose="05000000000000000000" pitchFamily="2" charset="2"/>
              <a:buChar char="§"/>
              <a:defRPr/>
            </a:pPr>
            <a:r>
              <a:rPr lang="en-US" sz="2800" dirty="0">
                <a:solidFill>
                  <a:schemeClr val="tx1"/>
                </a:solidFill>
                <a:latin typeface="Arial" panose="020B0604020202020204" pitchFamily="34" charset="0"/>
                <a:cs typeface="Arial" panose="020B0604020202020204" pitchFamily="34" charset="0"/>
              </a:rPr>
              <a:t>Only around 23% of NHMRC applications are funded</a:t>
            </a:r>
          </a:p>
          <a:p>
            <a:pPr marL="461963" indent="-407988" eaLnBrk="1" hangingPunct="1">
              <a:buClr>
                <a:srgbClr val="0070C0"/>
              </a:buClr>
              <a:buFont typeface="Wingdings" panose="05000000000000000000" pitchFamily="2" charset="2"/>
              <a:buChar char="§"/>
              <a:defRPr/>
            </a:pPr>
            <a:endParaRPr lang="en-AU" sz="400" dirty="0">
              <a:solidFill>
                <a:schemeClr val="tx1"/>
              </a:solidFill>
              <a:latin typeface="Arial" panose="020B0604020202020204" pitchFamily="34" charset="0"/>
              <a:cs typeface="Arial" panose="020B0604020202020204" pitchFamily="34" charset="0"/>
            </a:endParaRPr>
          </a:p>
          <a:p>
            <a:pPr marL="461963" indent="-407988" eaLnBrk="1" hangingPunct="1">
              <a:buClr>
                <a:srgbClr val="0070C0"/>
              </a:buClr>
              <a:buFont typeface="Wingdings" panose="05000000000000000000" pitchFamily="2" charset="2"/>
              <a:buChar char="§"/>
              <a:defRPr/>
            </a:pPr>
            <a:r>
              <a:rPr lang="en-AU" sz="2800" dirty="0">
                <a:solidFill>
                  <a:schemeClr val="tx1"/>
                </a:solidFill>
                <a:latin typeface="Arial" panose="020B0604020202020204" pitchFamily="34" charset="0"/>
                <a:cs typeface="Arial" panose="020B0604020202020204" pitchFamily="34" charset="0"/>
              </a:rPr>
              <a:t>ARH is the biggest non-government supporter of mental illness research</a:t>
            </a:r>
            <a:endParaRPr lang="en-US" sz="2800" dirty="0">
              <a:solidFill>
                <a:schemeClr val="tx1"/>
              </a:solidFill>
              <a:latin typeface="Arial" panose="020B0604020202020204" pitchFamily="34" charset="0"/>
              <a:cs typeface="Arial" panose="020B0604020202020204" pitchFamily="34" charset="0"/>
            </a:endParaRPr>
          </a:p>
          <a:p>
            <a:pPr eaLnBrk="1" hangingPunct="1">
              <a:defRPr/>
            </a:pPr>
            <a:endParaRPr lang="en-US" dirty="0">
              <a:solidFill>
                <a:srgbClr val="138F69"/>
              </a:solidFill>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030" y="5669280"/>
            <a:ext cx="3128391" cy="100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p:cNvPicPr>
          <p:nvPr/>
        </p:nvPicPr>
        <p:blipFill rotWithShape="1">
          <a:blip r:embed="rId3"/>
          <a:srcRect l="9710" t="1" r="23931" b="812"/>
          <a:stretch/>
        </p:blipFill>
        <p:spPr>
          <a:xfrm>
            <a:off x="322728" y="1597293"/>
            <a:ext cx="3506993" cy="3485912"/>
          </a:xfrm>
          <a:prstGeom prst="rect">
            <a:avLst/>
          </a:prstGeom>
          <a:ln>
            <a:solidFill>
              <a:srgbClr val="0070C0"/>
            </a:solidFill>
          </a:ln>
        </p:spPr>
      </p:pic>
    </p:spTree>
    <p:extLst>
      <p:ext uri="{BB962C8B-B14F-4D97-AF65-F5344CB8AC3E}">
        <p14:creationId xmlns:p14="http://schemas.microsoft.com/office/powerpoint/2010/main" val="3983854936"/>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676656" y="144531"/>
            <a:ext cx="10772775" cy="1215165"/>
          </a:xfrm>
        </p:spPr>
        <p:txBody>
          <a:bodyPr/>
          <a:lstStyle/>
          <a:p>
            <a:pPr algn="ctr" eaLnBrk="1" hangingPunct="1"/>
            <a:r>
              <a:rPr lang="en-US" altLang="en-US" sz="4000" b="1" dirty="0">
                <a:solidFill>
                  <a:srgbClr val="0070C0"/>
                </a:solidFill>
                <a:latin typeface="Arial" panose="020B0604020202020204" pitchFamily="34" charset="0"/>
                <a:cs typeface="Arial" panose="020B0604020202020204" pitchFamily="34" charset="0"/>
              </a:rPr>
              <a:t>Australian Rotary Health Research </a:t>
            </a:r>
            <a:br>
              <a:rPr lang="en-US" altLang="en-US" sz="4000" b="1" dirty="0">
                <a:solidFill>
                  <a:srgbClr val="0070C0"/>
                </a:solidFill>
                <a:latin typeface="Arial" panose="020B0604020202020204" pitchFamily="34" charset="0"/>
                <a:cs typeface="Arial" panose="020B0604020202020204" pitchFamily="34" charset="0"/>
              </a:rPr>
            </a:br>
            <a:r>
              <a:rPr lang="en-US" altLang="en-US" sz="4000" b="1" dirty="0">
                <a:solidFill>
                  <a:srgbClr val="0070C0"/>
                </a:solidFill>
                <a:latin typeface="Arial" panose="020B0604020202020204" pitchFamily="34" charset="0"/>
                <a:cs typeface="Arial" panose="020B0604020202020204" pitchFamily="34" charset="0"/>
              </a:rPr>
              <a:t>Can Make a Practical Difference:</a:t>
            </a:r>
          </a:p>
        </p:txBody>
      </p:sp>
      <p:sp>
        <p:nvSpPr>
          <p:cNvPr id="7171" name="Rectangle 3"/>
          <p:cNvSpPr>
            <a:spLocks noGrp="1" noChangeArrowheads="1"/>
          </p:cNvSpPr>
          <p:nvPr>
            <p:ph type="body" idx="1"/>
          </p:nvPr>
        </p:nvSpPr>
        <p:spPr>
          <a:xfrm>
            <a:off x="1696457" y="1645920"/>
            <a:ext cx="9480737" cy="4518211"/>
          </a:xfrm>
          <a:solidFill>
            <a:schemeClr val="bg2"/>
          </a:solidFill>
        </p:spPr>
        <p:txBody>
          <a:bodyPr>
            <a:noAutofit/>
          </a:bodyPr>
          <a:lstStyle/>
          <a:p>
            <a:pPr marL="0" lvl="0" indent="0" defTabSz="457200">
              <a:lnSpc>
                <a:spcPct val="100000"/>
              </a:lnSpc>
              <a:spcBef>
                <a:spcPts val="0"/>
              </a:spcBef>
              <a:buNone/>
            </a:pPr>
            <a:endParaRPr lang="en-US" altLang="en-US" sz="800" b="1" dirty="0">
              <a:solidFill>
                <a:srgbClr val="0070C0"/>
              </a:solidFill>
              <a:latin typeface="Arial" panose="020B0604020202020204" pitchFamily="34" charset="0"/>
              <a:cs typeface="Arial" panose="020B0604020202020204" pitchFamily="34" charset="0"/>
            </a:endParaRPr>
          </a:p>
          <a:p>
            <a:pPr marL="623888" lvl="0" indent="-504825" defTabSz="457200">
              <a:lnSpc>
                <a:spcPct val="100000"/>
              </a:lnSpc>
              <a:spcBef>
                <a:spcPts val="0"/>
              </a:spcBef>
              <a:buNone/>
            </a:pPr>
            <a:r>
              <a:rPr lang="en-US" altLang="en-US" sz="3600" b="1" dirty="0">
                <a:solidFill>
                  <a:srgbClr val="0070C0"/>
                </a:solidFill>
                <a:latin typeface="Arial" panose="020B0604020202020204" pitchFamily="34" charset="0"/>
                <a:cs typeface="Arial" panose="020B0604020202020204" pitchFamily="34" charset="0"/>
              </a:rPr>
              <a:t>Four examples: </a:t>
            </a:r>
            <a:endParaRPr lang="en-AU" sz="3200" dirty="0">
              <a:solidFill>
                <a:schemeClr val="tx1"/>
              </a:solidFill>
              <a:latin typeface="Arial" panose="020B0604020202020204" pitchFamily="34" charset="0"/>
              <a:cs typeface="Arial" panose="020B0604020202020204" pitchFamily="34" charset="0"/>
            </a:endParaRPr>
          </a:p>
          <a:p>
            <a:pPr marL="623888" indent="-504825">
              <a:lnSpc>
                <a:spcPct val="150000"/>
              </a:lnSpc>
              <a:buClr>
                <a:srgbClr val="0070C0"/>
              </a:buClr>
              <a:buFont typeface="+mj-lt"/>
              <a:buAutoNum type="arabicPeriod"/>
              <a:defRPr/>
            </a:pPr>
            <a:r>
              <a:rPr lang="en-AU" sz="3200" dirty="0">
                <a:solidFill>
                  <a:schemeClr val="tx1"/>
                </a:solidFill>
                <a:latin typeface="Arial" panose="020B0604020202020204" pitchFamily="34" charset="0"/>
                <a:cs typeface="Arial" panose="020B0604020202020204" pitchFamily="34" charset="0"/>
              </a:rPr>
              <a:t>Media reporting of suicide</a:t>
            </a:r>
          </a:p>
          <a:p>
            <a:pPr marL="623888" indent="-504825">
              <a:lnSpc>
                <a:spcPct val="150000"/>
              </a:lnSpc>
              <a:buClr>
                <a:srgbClr val="0070C0"/>
              </a:buClr>
              <a:buFont typeface="+mj-lt"/>
              <a:buAutoNum type="arabicPeriod"/>
              <a:defRPr/>
            </a:pPr>
            <a:r>
              <a:rPr lang="en-AU" sz="3200" dirty="0">
                <a:solidFill>
                  <a:schemeClr val="tx1"/>
                </a:solidFill>
                <a:latin typeface="Arial" panose="020B0604020202020204" pitchFamily="34" charset="0"/>
                <a:cs typeface="Arial" panose="020B0604020202020204" pitchFamily="34" charset="0"/>
              </a:rPr>
              <a:t>On-line therapy for anxiety disorders</a:t>
            </a:r>
          </a:p>
          <a:p>
            <a:pPr marL="623888" indent="-504825">
              <a:lnSpc>
                <a:spcPct val="150000"/>
              </a:lnSpc>
              <a:buClr>
                <a:srgbClr val="0070C0"/>
              </a:buClr>
              <a:buFont typeface="+mj-lt"/>
              <a:buAutoNum type="arabicPeriod"/>
              <a:defRPr/>
            </a:pPr>
            <a:r>
              <a:rPr lang="en-AU" sz="3200" dirty="0">
                <a:solidFill>
                  <a:schemeClr val="tx1"/>
                </a:solidFill>
                <a:latin typeface="Arial" panose="020B0604020202020204" pitchFamily="34" charset="0"/>
                <a:cs typeface="Arial" panose="020B0604020202020204" pitchFamily="34" charset="0"/>
              </a:rPr>
              <a:t>The association between diet &amp; mental illness</a:t>
            </a:r>
          </a:p>
          <a:p>
            <a:pPr marL="623888" indent="-504825">
              <a:lnSpc>
                <a:spcPct val="150000"/>
              </a:lnSpc>
              <a:buClr>
                <a:srgbClr val="0070C0"/>
              </a:buClr>
              <a:buFont typeface="+mj-lt"/>
              <a:buAutoNum type="arabicPeriod"/>
              <a:defRPr/>
            </a:pPr>
            <a:r>
              <a:rPr lang="en-AU" sz="3200" dirty="0">
                <a:solidFill>
                  <a:schemeClr val="tx1"/>
                </a:solidFill>
                <a:latin typeface="Arial" panose="020B0604020202020204" pitchFamily="34" charset="0"/>
                <a:cs typeface="Arial" panose="020B0604020202020204" pitchFamily="34" charset="0"/>
              </a:rPr>
              <a:t>Mental health first aid guidelines</a:t>
            </a:r>
            <a:endParaRPr lang="en-US" sz="32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2823553"/>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rotWithShape="1">
          <a:blip r:embed="rId2">
            <a:extLst>
              <a:ext uri="{BEBA8EAE-BF5A-486C-A8C5-ECC9F3942E4B}">
                <a14:imgProps xmlns:a14="http://schemas.microsoft.com/office/drawing/2010/main">
                  <a14:imgLayer r:embed="rId3">
                    <a14:imgEffect>
                      <a14:sharpenSoften amount="50000"/>
                    </a14:imgEffect>
                    <a14:imgEffect>
                      <a14:colorTemperature colorTemp="7200"/>
                    </a14:imgEffect>
                    <a14:imgEffect>
                      <a14:brightnessContrast bright="-4000"/>
                    </a14:imgEffect>
                  </a14:imgLayer>
                </a14:imgProps>
              </a:ext>
            </a:extLst>
          </a:blip>
          <a:srcRect l="15817" r="2787"/>
          <a:stretch/>
        </p:blipFill>
        <p:spPr>
          <a:xfrm>
            <a:off x="7171818" y="2307666"/>
            <a:ext cx="4496697" cy="3695700"/>
          </a:xfrm>
          <a:prstGeom prst="rect">
            <a:avLst/>
          </a:prstGeom>
          <a:ln w="19050">
            <a:solidFill>
              <a:srgbClr val="0070C0"/>
            </a:solidFill>
          </a:ln>
        </p:spPr>
      </p:pic>
      <p:sp>
        <p:nvSpPr>
          <p:cNvPr id="4" name="Rectangle 3"/>
          <p:cNvSpPr/>
          <p:nvPr/>
        </p:nvSpPr>
        <p:spPr>
          <a:xfrm>
            <a:off x="3008022" y="210677"/>
            <a:ext cx="6793848" cy="707886"/>
          </a:xfrm>
          <a:prstGeom prst="rect">
            <a:avLst/>
          </a:prstGeom>
        </p:spPr>
        <p:txBody>
          <a:bodyPr wrap="none">
            <a:spAutoFit/>
          </a:bodyPr>
          <a:lstStyle/>
          <a:p>
            <a:r>
              <a:rPr lang="en-US" sz="4000" b="1" dirty="0">
                <a:solidFill>
                  <a:srgbClr val="0070C0"/>
                </a:solidFill>
                <a:latin typeface="Arial" panose="020B0604020202020204" pitchFamily="34" charset="0"/>
                <a:cs typeface="Arial" panose="020B0604020202020204" pitchFamily="34" charset="0"/>
              </a:rPr>
              <a:t>Media Reporting of Suicide</a:t>
            </a:r>
          </a:p>
        </p:txBody>
      </p:sp>
      <p:sp>
        <p:nvSpPr>
          <p:cNvPr id="5" name="Rectangle 4"/>
          <p:cNvSpPr/>
          <p:nvPr/>
        </p:nvSpPr>
        <p:spPr>
          <a:xfrm>
            <a:off x="3381487" y="918563"/>
            <a:ext cx="6612368" cy="830997"/>
          </a:xfrm>
          <a:prstGeom prst="rect">
            <a:avLst/>
          </a:prstGeom>
        </p:spPr>
        <p:txBody>
          <a:bodyPr wrap="square">
            <a:spAutoFit/>
          </a:bodyPr>
          <a:lstStyle/>
          <a:p>
            <a:pPr algn="ctr"/>
            <a:r>
              <a:rPr lang="en-AU" sz="2400" b="1" dirty="0">
                <a:solidFill>
                  <a:srgbClr val="0070C0"/>
                </a:solidFill>
                <a:latin typeface="Arial" panose="020B0604020202020204" pitchFamily="34" charset="0"/>
                <a:cs typeface="Arial" panose="020B0604020202020204" pitchFamily="34" charset="0"/>
              </a:rPr>
              <a:t>Professor Jane </a:t>
            </a:r>
            <a:r>
              <a:rPr lang="en-AU" sz="2400" b="1" dirty="0" err="1">
                <a:solidFill>
                  <a:srgbClr val="0070C0"/>
                </a:solidFill>
                <a:latin typeface="Arial" panose="020B0604020202020204" pitchFamily="34" charset="0"/>
                <a:cs typeface="Arial" panose="020B0604020202020204" pitchFamily="34" charset="0"/>
              </a:rPr>
              <a:t>Pirkis</a:t>
            </a:r>
            <a:r>
              <a:rPr lang="en-AU" sz="2400" b="1" dirty="0">
                <a:solidFill>
                  <a:srgbClr val="0070C0"/>
                </a:solidFill>
                <a:latin typeface="Arial" panose="020B0604020202020204" pitchFamily="34" charset="0"/>
                <a:cs typeface="Arial" panose="020B0604020202020204" pitchFamily="34" charset="0"/>
              </a:rPr>
              <a:t> – Mental Health Grant (2003) University of Melbourne, Vic</a:t>
            </a:r>
            <a:endParaRPr lang="en-US" sz="2400" b="1" dirty="0">
              <a:solidFill>
                <a:srgbClr val="0070C0"/>
              </a:solidFill>
              <a:latin typeface="Arial" panose="020B0604020202020204" pitchFamily="34" charset="0"/>
              <a:cs typeface="Arial" panose="020B0604020202020204" pitchFamily="34" charset="0"/>
            </a:endParaRPr>
          </a:p>
        </p:txBody>
      </p:sp>
      <p:sp>
        <p:nvSpPr>
          <p:cNvPr id="6" name="Rectangle 5"/>
          <p:cNvSpPr/>
          <p:nvPr/>
        </p:nvSpPr>
        <p:spPr>
          <a:xfrm>
            <a:off x="591671" y="2108802"/>
            <a:ext cx="6096000" cy="4093428"/>
          </a:xfrm>
          <a:prstGeom prst="rect">
            <a:avLst/>
          </a:prstGeom>
        </p:spPr>
        <p:txBody>
          <a:bodyPr>
            <a:spAutoFit/>
          </a:bodyPr>
          <a:lstStyle/>
          <a:p>
            <a:pPr marL="342900" indent="-342900">
              <a:buClr>
                <a:srgbClr val="0070C0"/>
              </a:buClr>
              <a:buFont typeface="Wingdings" panose="05000000000000000000" pitchFamily="2" charset="2"/>
              <a:buChar char="§"/>
            </a:pPr>
            <a:r>
              <a:rPr lang="en-AU" sz="2400" dirty="0">
                <a:latin typeface="Arial" panose="020B0604020202020204" pitchFamily="34" charset="0"/>
                <a:cs typeface="Arial" panose="020B0604020202020204" pitchFamily="34" charset="0"/>
              </a:rPr>
              <a:t>International concern that irresponsible media reporting of suicide can lead to an increase in suicides. </a:t>
            </a:r>
          </a:p>
          <a:p>
            <a:pPr marL="342900" indent="-342900">
              <a:buClr>
                <a:srgbClr val="0070C0"/>
              </a:buClr>
              <a:buFont typeface="Wingdings" panose="05000000000000000000" pitchFamily="2" charset="2"/>
              <a:buChar char="§"/>
            </a:pPr>
            <a:endParaRPr lang="en-AU" sz="1600" dirty="0">
              <a:latin typeface="Arial" panose="020B0604020202020204" pitchFamily="34" charset="0"/>
              <a:cs typeface="Arial" panose="020B0604020202020204" pitchFamily="34" charset="0"/>
            </a:endParaRPr>
          </a:p>
          <a:p>
            <a:pPr marL="342900" indent="-342900">
              <a:buClr>
                <a:srgbClr val="0070C0"/>
              </a:buClr>
              <a:buFont typeface="Wingdings" panose="05000000000000000000" pitchFamily="2" charset="2"/>
              <a:buChar char="§"/>
            </a:pPr>
            <a:r>
              <a:rPr lang="en-AU" sz="2400" dirty="0">
                <a:latin typeface="Arial" panose="020B0604020202020204" pitchFamily="34" charset="0"/>
                <a:cs typeface="Arial" panose="020B0604020202020204" pitchFamily="34" charset="0"/>
              </a:rPr>
              <a:t>Project funded to see whether this was occurring in Australia. </a:t>
            </a:r>
          </a:p>
          <a:p>
            <a:pPr marL="342900" indent="-342900">
              <a:buClr>
                <a:srgbClr val="0070C0"/>
              </a:buClr>
              <a:buFont typeface="Wingdings" panose="05000000000000000000" pitchFamily="2" charset="2"/>
              <a:buChar char="§"/>
            </a:pPr>
            <a:endParaRPr lang="en-AU" sz="1600" dirty="0">
              <a:latin typeface="Arial" panose="020B0604020202020204" pitchFamily="34" charset="0"/>
              <a:cs typeface="Arial" panose="020B0604020202020204" pitchFamily="34" charset="0"/>
            </a:endParaRPr>
          </a:p>
          <a:p>
            <a:pPr marL="342900" indent="-342900">
              <a:buClr>
                <a:srgbClr val="0070C0"/>
              </a:buClr>
              <a:buFont typeface="Wingdings" panose="05000000000000000000" pitchFamily="2" charset="2"/>
              <a:buChar char="§"/>
            </a:pPr>
            <a:r>
              <a:rPr lang="en-AU" sz="2400" dirty="0">
                <a:latin typeface="Arial" panose="020B0604020202020204" pitchFamily="34" charset="0"/>
                <a:cs typeface="Arial" panose="020B0604020202020204" pitchFamily="34" charset="0"/>
              </a:rPr>
              <a:t>Data on over 4000 media reports were linked to data on suicides in the regions covered by the media reports</a:t>
            </a:r>
            <a:r>
              <a:rPr lang="en-AU" dirty="0"/>
              <a:t>. </a:t>
            </a:r>
          </a:p>
          <a:p>
            <a:pPr marL="285750" indent="-285750">
              <a:buClr>
                <a:srgbClr val="0070C0"/>
              </a:buClr>
              <a:buFont typeface="Wingdings" panose="05000000000000000000" pitchFamily="2" charset="2"/>
              <a:buChar char="§"/>
            </a:pPr>
            <a:endParaRPr lang="en-AU" dirty="0"/>
          </a:p>
          <a:p>
            <a:endParaRPr lang="en-AU" dirty="0"/>
          </a:p>
        </p:txBody>
      </p:sp>
    </p:spTree>
    <p:extLst>
      <p:ext uri="{BB962C8B-B14F-4D97-AF65-F5344CB8AC3E}">
        <p14:creationId xmlns:p14="http://schemas.microsoft.com/office/powerpoint/2010/main" val="3960026311"/>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763793" y="0"/>
            <a:ext cx="11309873" cy="1143000"/>
          </a:xfrm>
        </p:spPr>
        <p:txBody>
          <a:bodyPr/>
          <a:lstStyle/>
          <a:p>
            <a:pPr eaLnBrk="1" hangingPunct="1"/>
            <a:r>
              <a:rPr lang="en-US" altLang="en-US" sz="4000" b="1" dirty="0">
                <a:solidFill>
                  <a:srgbClr val="0070C0"/>
                </a:solidFill>
                <a:latin typeface="Arial" panose="020B0604020202020204" pitchFamily="34" charset="0"/>
                <a:cs typeface="Arial" panose="020B0604020202020204" pitchFamily="34" charset="0"/>
              </a:rPr>
              <a:t>Findings of the Media Reports and Suicide study</a:t>
            </a:r>
          </a:p>
        </p:txBody>
      </p:sp>
      <p:sp>
        <p:nvSpPr>
          <p:cNvPr id="7171" name="Rectangle 3"/>
          <p:cNvSpPr>
            <a:spLocks noGrp="1" noChangeArrowheads="1"/>
          </p:cNvSpPr>
          <p:nvPr>
            <p:ph type="body" idx="1"/>
          </p:nvPr>
        </p:nvSpPr>
        <p:spPr>
          <a:xfrm>
            <a:off x="271836" y="1347284"/>
            <a:ext cx="11507788" cy="4096085"/>
          </a:xfrm>
        </p:spPr>
        <p:txBody>
          <a:bodyPr>
            <a:normAutofit lnSpcReduction="10000"/>
          </a:bodyPr>
          <a:lstStyle/>
          <a:p>
            <a:pPr marL="514350" indent="-514350">
              <a:buNone/>
              <a:defRPr/>
            </a:pPr>
            <a:r>
              <a:rPr lang="en-AU" sz="2800" dirty="0">
                <a:solidFill>
                  <a:schemeClr val="tx1"/>
                </a:solidFill>
                <a:latin typeface="Arial" panose="020B0604020202020204" pitchFamily="34" charset="0"/>
                <a:cs typeface="Arial" panose="020B0604020202020204" pitchFamily="34" charset="0"/>
              </a:rPr>
              <a:t>Around a third of media reports were followed by an increase in suicide.</a:t>
            </a:r>
            <a:endParaRPr lang="en-AU" sz="800" dirty="0">
              <a:solidFill>
                <a:schemeClr val="tx1"/>
              </a:solidFill>
              <a:latin typeface="Arial" panose="020B0604020202020204" pitchFamily="34" charset="0"/>
              <a:cs typeface="Arial" panose="020B0604020202020204" pitchFamily="34" charset="0"/>
            </a:endParaRPr>
          </a:p>
          <a:p>
            <a:pPr marL="514350" indent="-514350">
              <a:buNone/>
              <a:defRPr/>
            </a:pPr>
            <a:endParaRPr lang="en-AU" sz="400" dirty="0">
              <a:solidFill>
                <a:schemeClr val="tx1"/>
              </a:solidFill>
              <a:latin typeface="Arial" panose="020B0604020202020204" pitchFamily="34" charset="0"/>
              <a:cs typeface="Arial" panose="020B0604020202020204" pitchFamily="34" charset="0"/>
            </a:endParaRPr>
          </a:p>
          <a:p>
            <a:pPr marL="514350" indent="-514350">
              <a:buNone/>
              <a:defRPr/>
            </a:pPr>
            <a:r>
              <a:rPr lang="en-AU" sz="2800" dirty="0">
                <a:solidFill>
                  <a:schemeClr val="tx1"/>
                </a:solidFill>
                <a:latin typeface="Arial" panose="020B0604020202020204" pitchFamily="34" charset="0"/>
                <a:cs typeface="Arial" panose="020B0604020202020204" pitchFamily="34" charset="0"/>
              </a:rPr>
              <a:t>Aspects of the media reports that led to an increase in suicide</a:t>
            </a:r>
            <a:r>
              <a:rPr lang="en-AU" dirty="0">
                <a:solidFill>
                  <a:schemeClr val="tx1"/>
                </a:solidFill>
                <a:latin typeface="Arial" panose="020B0604020202020204" pitchFamily="34" charset="0"/>
                <a:cs typeface="Arial" panose="020B0604020202020204" pitchFamily="34" charset="0"/>
              </a:rPr>
              <a:t>:</a:t>
            </a:r>
          </a:p>
          <a:p>
            <a:pPr marL="742950" indent="-517525">
              <a:buClr>
                <a:srgbClr val="0070C0"/>
              </a:buClr>
              <a:buFont typeface="+mj-lt"/>
              <a:buAutoNum type="arabicPeriod"/>
              <a:defRPr/>
            </a:pPr>
            <a:endParaRPr lang="en-AU" sz="100" dirty="0">
              <a:solidFill>
                <a:schemeClr val="tx1"/>
              </a:solidFill>
              <a:latin typeface="Arial" panose="020B0604020202020204" pitchFamily="34" charset="0"/>
              <a:cs typeface="Arial" panose="020B0604020202020204" pitchFamily="34" charset="0"/>
            </a:endParaRPr>
          </a:p>
          <a:p>
            <a:pPr marL="742950" indent="-517525">
              <a:buClr>
                <a:srgbClr val="0070C0"/>
              </a:buClr>
              <a:buFont typeface="+mj-lt"/>
              <a:buAutoNum type="arabicPeriod"/>
              <a:defRPr/>
            </a:pPr>
            <a:r>
              <a:rPr lang="en-AU" dirty="0">
                <a:solidFill>
                  <a:schemeClr val="tx1"/>
                </a:solidFill>
                <a:latin typeface="Arial" panose="020B0604020202020204" pitchFamily="34" charset="0"/>
                <a:cs typeface="Arial" panose="020B0604020202020204" pitchFamily="34" charset="0"/>
              </a:rPr>
              <a:t>Multiple media reports of a suicide</a:t>
            </a:r>
          </a:p>
          <a:p>
            <a:pPr marL="742950" indent="-517525">
              <a:buClr>
                <a:srgbClr val="0070C0"/>
              </a:buClr>
              <a:buFont typeface="+mj-lt"/>
              <a:buAutoNum type="arabicPeriod"/>
              <a:defRPr/>
            </a:pPr>
            <a:endParaRPr lang="en-AU" sz="100" dirty="0">
              <a:solidFill>
                <a:schemeClr val="tx1"/>
              </a:solidFill>
              <a:latin typeface="Arial" panose="020B0604020202020204" pitchFamily="34" charset="0"/>
              <a:cs typeface="Arial" panose="020B0604020202020204" pitchFamily="34" charset="0"/>
            </a:endParaRPr>
          </a:p>
          <a:p>
            <a:pPr marL="742950" indent="-517525">
              <a:buClr>
                <a:srgbClr val="0070C0"/>
              </a:buClr>
              <a:buFont typeface="+mj-lt"/>
              <a:buAutoNum type="arabicPeriod"/>
              <a:defRPr/>
            </a:pPr>
            <a:r>
              <a:rPr lang="en-AU" dirty="0">
                <a:solidFill>
                  <a:schemeClr val="tx1"/>
                </a:solidFill>
                <a:latin typeface="Arial" panose="020B0604020202020204" pitchFamily="34" charset="0"/>
                <a:cs typeface="Arial" panose="020B0604020202020204" pitchFamily="34" charset="0"/>
              </a:rPr>
              <a:t>Items on completed suicide rather than                                                                 suicidal attempts or suicidal thoughts.</a:t>
            </a:r>
          </a:p>
          <a:p>
            <a:pPr marL="742950" indent="-517525">
              <a:buClr>
                <a:srgbClr val="0070C0"/>
              </a:buClr>
              <a:buFont typeface="+mj-lt"/>
              <a:buAutoNum type="arabicPeriod"/>
              <a:defRPr/>
            </a:pPr>
            <a:endParaRPr lang="en-AU" sz="100" dirty="0">
              <a:solidFill>
                <a:schemeClr val="tx1"/>
              </a:solidFill>
              <a:latin typeface="Arial" panose="020B0604020202020204" pitchFamily="34" charset="0"/>
              <a:cs typeface="Arial" panose="020B0604020202020204" pitchFamily="34" charset="0"/>
            </a:endParaRPr>
          </a:p>
          <a:p>
            <a:pPr marL="742950" indent="-517525">
              <a:buClr>
                <a:srgbClr val="0070C0"/>
              </a:buClr>
              <a:buFont typeface="+mj-lt"/>
              <a:buAutoNum type="arabicPeriod"/>
              <a:defRPr/>
            </a:pPr>
            <a:r>
              <a:rPr lang="en-AU" dirty="0">
                <a:solidFill>
                  <a:schemeClr val="tx1"/>
                </a:solidFill>
                <a:latin typeface="Arial" panose="020B0604020202020204" pitchFamily="34" charset="0"/>
                <a:cs typeface="Arial" panose="020B0604020202020204" pitchFamily="34" charset="0"/>
              </a:rPr>
              <a:t>Broadcast on TV rather than other media.</a:t>
            </a:r>
            <a:r>
              <a:rPr lang="en-AU" b="1" dirty="0">
                <a:solidFill>
                  <a:srgbClr val="0070C0"/>
                </a:solidFill>
              </a:rPr>
              <a:t>                         </a:t>
            </a:r>
            <a:endParaRPr lang="en-AU" sz="800" b="1" dirty="0">
              <a:solidFill>
                <a:srgbClr val="0070C0"/>
              </a:solidFill>
            </a:endParaRPr>
          </a:p>
          <a:p>
            <a:pPr marL="0" indent="0">
              <a:buNone/>
              <a:defRPr/>
            </a:pPr>
            <a:endParaRPr lang="en-AU" sz="800" b="1" dirty="0">
              <a:solidFill>
                <a:srgbClr val="0070C0"/>
              </a:solidFill>
            </a:endParaRPr>
          </a:p>
          <a:p>
            <a:pPr marL="0" indent="0">
              <a:buNone/>
              <a:defRPr/>
            </a:pPr>
            <a:r>
              <a:rPr lang="en-AU" b="1" dirty="0">
                <a:solidFill>
                  <a:srgbClr val="0070C0"/>
                </a:solidFill>
              </a:rPr>
              <a:t>                                  (</a:t>
            </a:r>
            <a:r>
              <a:rPr lang="en-AU" b="1" dirty="0" err="1">
                <a:solidFill>
                  <a:srgbClr val="0070C0"/>
                </a:solidFill>
              </a:rPr>
              <a:t>Pirkis</a:t>
            </a:r>
            <a:r>
              <a:rPr lang="en-AU" b="1" dirty="0">
                <a:solidFill>
                  <a:srgbClr val="0070C0"/>
                </a:solidFill>
              </a:rPr>
              <a:t> et al., 2006)</a:t>
            </a:r>
            <a:endParaRPr lang="en-US" b="1" dirty="0">
              <a:solidFill>
                <a:srgbClr val="0070C0"/>
              </a:solidFill>
            </a:endParaRPr>
          </a:p>
        </p:txBody>
      </p:sp>
      <p:pic>
        <p:nvPicPr>
          <p:cNvPr id="2" name="Picture 1"/>
          <p:cNvPicPr>
            <a:picLocks noChangeAspect="1"/>
          </p:cNvPicPr>
          <p:nvPr/>
        </p:nvPicPr>
        <p:blipFill rotWithShape="1">
          <a:blip r:embed="rId2">
            <a:extLst>
              <a:ext uri="{BEBA8EAE-BF5A-486C-A8C5-ECC9F3942E4B}">
                <a14:imgProps xmlns:a14="http://schemas.microsoft.com/office/drawing/2010/main">
                  <a14:imgLayer r:embed="rId3">
                    <a14:imgEffect>
                      <a14:sharpenSoften amount="40000"/>
                    </a14:imgEffect>
                  </a14:imgLayer>
                </a14:imgProps>
              </a:ext>
            </a:extLst>
          </a:blip>
          <a:srcRect l="11810" t="3644" r="7984"/>
          <a:stretch/>
        </p:blipFill>
        <p:spPr>
          <a:xfrm>
            <a:off x="7228703" y="2904565"/>
            <a:ext cx="4577391" cy="3668358"/>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9616" y="5505933"/>
            <a:ext cx="3128391" cy="100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19662767"/>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50462" y="0"/>
            <a:ext cx="11068003" cy="1143000"/>
          </a:xfrm>
        </p:spPr>
        <p:txBody>
          <a:bodyPr/>
          <a:lstStyle/>
          <a:p>
            <a:pPr eaLnBrk="1" hangingPunct="1"/>
            <a:r>
              <a:rPr lang="en-US" altLang="en-US" sz="4000" b="1" dirty="0">
                <a:solidFill>
                  <a:srgbClr val="0070C0"/>
                </a:solidFill>
                <a:latin typeface="Arial" panose="020B0604020202020204" pitchFamily="34" charset="0"/>
                <a:cs typeface="Arial" panose="020B0604020202020204" pitchFamily="34" charset="0"/>
              </a:rPr>
              <a:t>Impact of the Findings of the ARH funded study</a:t>
            </a:r>
          </a:p>
        </p:txBody>
      </p:sp>
      <p:sp>
        <p:nvSpPr>
          <p:cNvPr id="7171" name="Rectangle 3"/>
          <p:cNvSpPr>
            <a:spLocks noGrp="1" noChangeArrowheads="1"/>
          </p:cNvSpPr>
          <p:nvPr>
            <p:ph type="body" idx="1"/>
          </p:nvPr>
        </p:nvSpPr>
        <p:spPr>
          <a:xfrm>
            <a:off x="305875" y="1547812"/>
            <a:ext cx="7772400" cy="4114800"/>
          </a:xfrm>
        </p:spPr>
        <p:txBody>
          <a:bodyPr/>
          <a:lstStyle/>
          <a:p>
            <a:pPr marL="514350" indent="-514350" algn="ctr">
              <a:buNone/>
              <a:defRPr/>
            </a:pPr>
            <a:r>
              <a:rPr lang="en-AU" sz="2800" dirty="0">
                <a:solidFill>
                  <a:schemeClr val="tx1"/>
                </a:solidFill>
                <a:latin typeface="Arial" panose="020B0604020202020204" pitchFamily="34" charset="0"/>
                <a:cs typeface="Arial" panose="020B0604020202020204" pitchFamily="34" charset="0"/>
              </a:rPr>
              <a:t>The Australian government produced </a:t>
            </a:r>
          </a:p>
          <a:p>
            <a:pPr marL="514350" indent="-514350" algn="ctr">
              <a:buNone/>
              <a:defRPr/>
            </a:pPr>
            <a:r>
              <a:rPr lang="en-AU" sz="2800" dirty="0">
                <a:solidFill>
                  <a:schemeClr val="tx1"/>
                </a:solidFill>
                <a:latin typeface="Arial" panose="020B0604020202020204" pitchFamily="34" charset="0"/>
                <a:cs typeface="Arial" panose="020B0604020202020204" pitchFamily="34" charset="0"/>
              </a:rPr>
              <a:t>new guidelines on responsible media </a:t>
            </a:r>
          </a:p>
          <a:p>
            <a:pPr marL="514350" indent="-514350" algn="ctr">
              <a:buNone/>
              <a:defRPr/>
            </a:pPr>
            <a:r>
              <a:rPr lang="en-AU" sz="2800" dirty="0">
                <a:solidFill>
                  <a:schemeClr val="tx1"/>
                </a:solidFill>
                <a:latin typeface="Arial" panose="020B0604020202020204" pitchFamily="34" charset="0"/>
                <a:cs typeface="Arial" panose="020B0604020202020204" pitchFamily="34" charset="0"/>
              </a:rPr>
              <a:t>reporting of suicide</a:t>
            </a:r>
            <a:r>
              <a:rPr lang="en-AU" sz="2800" dirty="0">
                <a:solidFill>
                  <a:srgbClr val="0070C0"/>
                </a:solidFill>
                <a:latin typeface="Arial" panose="020B0604020202020204" pitchFamily="34" charset="0"/>
                <a:cs typeface="Arial" panose="020B0604020202020204" pitchFamily="34" charset="0"/>
              </a:rPr>
              <a:t>*</a:t>
            </a:r>
            <a:r>
              <a:rPr lang="en-AU" sz="2800" dirty="0">
                <a:solidFill>
                  <a:schemeClr val="tx1"/>
                </a:solidFill>
                <a:latin typeface="Arial" panose="020B0604020202020204" pitchFamily="34" charset="0"/>
                <a:cs typeface="Arial" panose="020B0604020202020204" pitchFamily="34" charset="0"/>
              </a:rPr>
              <a:t>.</a:t>
            </a:r>
          </a:p>
          <a:p>
            <a:pPr marL="514350" indent="-514350" algn="ctr">
              <a:buNone/>
              <a:defRPr/>
            </a:pPr>
            <a:endParaRPr lang="en-AU" dirty="0">
              <a:solidFill>
                <a:schemeClr val="tx1"/>
              </a:solidFill>
              <a:latin typeface="Arial" panose="020B0604020202020204" pitchFamily="34" charset="0"/>
              <a:cs typeface="Arial" panose="020B0604020202020204" pitchFamily="34" charset="0"/>
            </a:endParaRPr>
          </a:p>
          <a:p>
            <a:pPr marL="514350" indent="-514350" algn="ctr">
              <a:buNone/>
              <a:defRPr/>
            </a:pPr>
            <a:r>
              <a:rPr lang="en-AU" sz="2800" dirty="0">
                <a:solidFill>
                  <a:schemeClr val="tx1"/>
                </a:solidFill>
                <a:latin typeface="Arial" panose="020B0604020202020204" pitchFamily="34" charset="0"/>
                <a:cs typeface="Arial" panose="020B0604020202020204" pitchFamily="34" charset="0"/>
              </a:rPr>
              <a:t>Reporting of suicide has been found to have</a:t>
            </a:r>
          </a:p>
          <a:p>
            <a:pPr marL="514350" indent="-514350" algn="ctr">
              <a:buNone/>
              <a:defRPr/>
            </a:pPr>
            <a:r>
              <a:rPr lang="en-AU" sz="2800" dirty="0">
                <a:solidFill>
                  <a:schemeClr val="tx1"/>
                </a:solidFill>
                <a:latin typeface="Arial" panose="020B0604020202020204" pitchFamily="34" charset="0"/>
                <a:cs typeface="Arial" panose="020B0604020202020204" pitchFamily="34" charset="0"/>
              </a:rPr>
              <a:t>improve since the release of these guidelines</a:t>
            </a:r>
            <a:r>
              <a:rPr lang="en-AU" dirty="0">
                <a:solidFill>
                  <a:schemeClr val="accent1">
                    <a:lumMod val="50000"/>
                  </a:schemeClr>
                </a:solidFill>
              </a:rPr>
              <a:t>.</a:t>
            </a:r>
            <a:r>
              <a:rPr lang="en-US" b="1" dirty="0">
                <a:solidFill>
                  <a:srgbClr val="0070C0"/>
                </a:solidFill>
              </a:rPr>
              <a:t> </a:t>
            </a:r>
          </a:p>
          <a:p>
            <a:pPr marL="514350" indent="-514350" algn="ctr">
              <a:buNone/>
              <a:defRPr/>
            </a:pPr>
            <a:r>
              <a:rPr lang="en-US" b="1" dirty="0">
                <a:solidFill>
                  <a:srgbClr val="0070C0"/>
                </a:solidFill>
              </a:rPr>
              <a:t>(</a:t>
            </a:r>
            <a:r>
              <a:rPr lang="en-US" b="1" dirty="0" err="1">
                <a:solidFill>
                  <a:srgbClr val="0070C0"/>
                </a:solidFill>
              </a:rPr>
              <a:t>Pirkis</a:t>
            </a:r>
            <a:r>
              <a:rPr lang="en-US" b="1" dirty="0">
                <a:solidFill>
                  <a:srgbClr val="0070C0"/>
                </a:solidFill>
              </a:rPr>
              <a:t> et al., 2009)</a:t>
            </a:r>
          </a:p>
          <a:p>
            <a:pPr marL="514350" indent="-514350" algn="ctr">
              <a:buNone/>
              <a:defRPr/>
            </a:pPr>
            <a:endParaRPr lang="en-AU" dirty="0">
              <a:solidFill>
                <a:schemeClr val="accent1">
                  <a:lumMod val="50000"/>
                </a:schemeClr>
              </a:solidFill>
            </a:endParaRPr>
          </a:p>
        </p:txBody>
      </p:sp>
      <p:pic>
        <p:nvPicPr>
          <p:cNvPr id="16388" name="Picture 4" descr="Reporting Suicide and Mental Illness"/>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40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rot="203848">
            <a:off x="8519340" y="1616394"/>
            <a:ext cx="3111500" cy="41148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3" name="Rectangle 2"/>
          <p:cNvSpPr/>
          <p:nvPr/>
        </p:nvSpPr>
        <p:spPr>
          <a:xfrm>
            <a:off x="8400148" y="6165647"/>
            <a:ext cx="3218317" cy="400110"/>
          </a:xfrm>
          <a:prstGeom prst="rect">
            <a:avLst/>
          </a:prstGeom>
        </p:spPr>
        <p:txBody>
          <a:bodyPr wrap="none">
            <a:spAutoFit/>
          </a:bodyPr>
          <a:lstStyle/>
          <a:p>
            <a:r>
              <a:rPr lang="en-US" sz="2000" b="1" dirty="0">
                <a:solidFill>
                  <a:srgbClr val="0070C0"/>
                </a:solidFill>
              </a:rPr>
              <a:t>*</a:t>
            </a:r>
            <a:r>
              <a:rPr lang="en-US" dirty="0">
                <a:solidFill>
                  <a:srgbClr val="002060"/>
                </a:solidFill>
              </a:rPr>
              <a:t>  </a:t>
            </a:r>
            <a:r>
              <a:rPr lang="en-US" dirty="0">
                <a:solidFill>
                  <a:srgbClr val="0000CC"/>
                </a:solidFill>
              </a:rPr>
              <a:t>www.mindframe-media.info/ </a:t>
            </a:r>
          </a:p>
        </p:txBody>
      </p:sp>
      <p:pic>
        <p:nvPicPr>
          <p:cNvPr id="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27879" y="5486028"/>
            <a:ext cx="3128391" cy="100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68621915"/>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840104" y="144531"/>
            <a:ext cx="10772775" cy="941992"/>
          </a:xfrm>
        </p:spPr>
        <p:txBody>
          <a:bodyPr>
            <a:normAutofit/>
          </a:bodyPr>
          <a:lstStyle/>
          <a:p>
            <a:pPr eaLnBrk="1" hangingPunct="1"/>
            <a:r>
              <a:rPr lang="en-US" altLang="en-US" sz="4400" b="1" dirty="0">
                <a:solidFill>
                  <a:srgbClr val="0070C0"/>
                </a:solidFill>
                <a:latin typeface="Arial" panose="020B0604020202020204" pitchFamily="34" charset="0"/>
                <a:cs typeface="Arial" panose="020B0604020202020204" pitchFamily="34" charset="0"/>
              </a:rPr>
              <a:t>On-Line Therapy for Anxiety Disorders</a:t>
            </a:r>
          </a:p>
        </p:txBody>
      </p:sp>
      <p:sp>
        <p:nvSpPr>
          <p:cNvPr id="7171" name="Rectangle 3"/>
          <p:cNvSpPr>
            <a:spLocks noGrp="1" noChangeArrowheads="1"/>
          </p:cNvSpPr>
          <p:nvPr>
            <p:ph type="body" idx="1"/>
          </p:nvPr>
        </p:nvSpPr>
        <p:spPr>
          <a:xfrm>
            <a:off x="303327" y="1538615"/>
            <a:ext cx="8849047" cy="3766185"/>
          </a:xfrm>
        </p:spPr>
        <p:txBody>
          <a:bodyPr>
            <a:normAutofit fontScale="92500"/>
          </a:bodyPr>
          <a:lstStyle/>
          <a:p>
            <a:pPr marL="398463" indent="-398463">
              <a:buClr>
                <a:srgbClr val="0070C0"/>
              </a:buClr>
              <a:buFont typeface="Wingdings" panose="05000000000000000000" pitchFamily="2" charset="2"/>
              <a:buChar char="§"/>
              <a:defRPr/>
            </a:pPr>
            <a:r>
              <a:rPr lang="en-AU" dirty="0">
                <a:solidFill>
                  <a:schemeClr val="tx1"/>
                </a:solidFill>
                <a:latin typeface="Arial" panose="020B0604020202020204" pitchFamily="34" charset="0"/>
                <a:cs typeface="Arial" panose="020B0604020202020204" pitchFamily="34" charset="0"/>
              </a:rPr>
              <a:t>Anxiety disorders are very common but many people with these disorders go untreated despite the existence of effective therapies. </a:t>
            </a:r>
          </a:p>
          <a:p>
            <a:pPr marL="398463" indent="-398463">
              <a:buClr>
                <a:srgbClr val="0070C0"/>
              </a:buClr>
              <a:buFont typeface="Wingdings" panose="05000000000000000000" pitchFamily="2" charset="2"/>
              <a:buChar char="§"/>
              <a:defRPr/>
            </a:pPr>
            <a:r>
              <a:rPr lang="en-AU" dirty="0">
                <a:solidFill>
                  <a:schemeClr val="tx1"/>
                </a:solidFill>
                <a:latin typeface="Arial" panose="020B0604020202020204" pitchFamily="34" charset="0"/>
                <a:cs typeface="Arial" panose="020B0604020202020204" pitchFamily="34" charset="0"/>
              </a:rPr>
              <a:t>Effective psychological therapies do exist, but we need to make them more readily available. (Only 38% get professional help)</a:t>
            </a:r>
          </a:p>
          <a:p>
            <a:pPr marL="398463" indent="-398463">
              <a:buClr>
                <a:srgbClr val="0070C0"/>
              </a:buClr>
              <a:buFont typeface="Wingdings" panose="05000000000000000000" pitchFamily="2" charset="2"/>
              <a:buChar char="§"/>
              <a:defRPr/>
            </a:pPr>
            <a:r>
              <a:rPr lang="en-AU" dirty="0">
                <a:solidFill>
                  <a:schemeClr val="tx1"/>
                </a:solidFill>
                <a:latin typeface="Arial" panose="020B0604020202020204" pitchFamily="34" charset="0"/>
                <a:cs typeface="Arial" panose="020B0604020202020204" pitchFamily="34" charset="0"/>
              </a:rPr>
              <a:t>On-line therapy provides a potential solution to this problem                      which is  cheap, easily accessible and anonymous. </a:t>
            </a:r>
          </a:p>
          <a:p>
            <a:pPr marL="398463" indent="-398463">
              <a:buClr>
                <a:srgbClr val="0070C0"/>
              </a:buClr>
              <a:buFont typeface="Wingdings" panose="05000000000000000000" pitchFamily="2" charset="2"/>
              <a:buChar char="§"/>
              <a:defRPr/>
            </a:pPr>
            <a:r>
              <a:rPr lang="en-AU" dirty="0">
                <a:solidFill>
                  <a:schemeClr val="tx1"/>
                </a:solidFill>
                <a:latin typeface="Arial" panose="020B0604020202020204" pitchFamily="34" charset="0"/>
                <a:cs typeface="Arial" panose="020B0604020202020204" pitchFamily="34" charset="0"/>
              </a:rPr>
              <a:t>From 2001-2003 ARH funded research by the late Prof                                           Jeff Richards into two pioneering e-therapy interventions,                                Panic Online and PTSD Online. </a:t>
            </a:r>
          </a:p>
          <a:p>
            <a:pPr marL="398463" indent="-398463">
              <a:buClr>
                <a:srgbClr val="0070C0"/>
              </a:buClr>
              <a:buFont typeface="Wingdings" panose="05000000000000000000" pitchFamily="2" charset="2"/>
              <a:buChar char="§"/>
              <a:defRPr/>
            </a:pPr>
            <a:r>
              <a:rPr lang="en-AU" dirty="0">
                <a:solidFill>
                  <a:schemeClr val="tx1"/>
                </a:solidFill>
                <a:latin typeface="Arial" panose="020B0604020202020204" pitchFamily="34" charset="0"/>
                <a:cs typeface="Arial" panose="020B0604020202020204" pitchFamily="34" charset="0"/>
              </a:rPr>
              <a:t>These were found to work as well as face-to-face therapy.</a:t>
            </a:r>
          </a:p>
          <a:p>
            <a:pPr marL="514350" indent="-514350">
              <a:defRPr/>
            </a:pPr>
            <a:endParaRPr lang="en-US" dirty="0">
              <a:solidFill>
                <a:srgbClr val="138F69"/>
              </a:solidFill>
            </a:endParaRPr>
          </a:p>
        </p:txBody>
      </p:sp>
      <p:pic>
        <p:nvPicPr>
          <p:cNvPr id="2" name="Picture 1"/>
          <p:cNvPicPr>
            <a:picLocks noChangeAspect="1"/>
          </p:cNvPicPr>
          <p:nvPr/>
        </p:nvPicPr>
        <p:blipFill rotWithShape="1">
          <a:blip r:embed="rId2"/>
          <a:srcRect l="1522" t="2203" r="5650" b="2688"/>
          <a:stretch/>
        </p:blipFill>
        <p:spPr>
          <a:xfrm>
            <a:off x="8879199" y="1344706"/>
            <a:ext cx="3280030" cy="4120178"/>
          </a:xfrm>
          <a:prstGeom prst="rect">
            <a:avLst/>
          </a:prstGeom>
        </p:spPr>
      </p:pic>
      <p:sp>
        <p:nvSpPr>
          <p:cNvPr id="3" name="Rectangle 2"/>
          <p:cNvSpPr/>
          <p:nvPr/>
        </p:nvSpPr>
        <p:spPr>
          <a:xfrm>
            <a:off x="9425549" y="5304800"/>
            <a:ext cx="2187330" cy="923330"/>
          </a:xfrm>
          <a:prstGeom prst="rect">
            <a:avLst/>
          </a:prstGeom>
        </p:spPr>
        <p:txBody>
          <a:bodyPr wrap="none">
            <a:spAutoFit/>
          </a:bodyPr>
          <a:lstStyle/>
          <a:p>
            <a:pPr algn="ctr"/>
            <a:r>
              <a:rPr lang="en-US" b="1" dirty="0">
                <a:solidFill>
                  <a:srgbClr val="0070C0"/>
                </a:solidFill>
              </a:rPr>
              <a:t>Prof Jeffrey Richards  </a:t>
            </a:r>
          </a:p>
          <a:p>
            <a:pPr algn="ctr"/>
            <a:r>
              <a:rPr lang="en-US" b="1" dirty="0">
                <a:solidFill>
                  <a:srgbClr val="0070C0"/>
                </a:solidFill>
              </a:rPr>
              <a:t>Monash University</a:t>
            </a:r>
          </a:p>
          <a:p>
            <a:pPr algn="ctr"/>
            <a:r>
              <a:rPr lang="en-US" b="1" dirty="0">
                <a:solidFill>
                  <a:srgbClr val="0070C0"/>
                </a:solidFill>
              </a:rPr>
              <a:t>1950-2005 </a:t>
            </a:r>
          </a:p>
        </p:txBody>
      </p:sp>
      <p:pic>
        <p:nvPicPr>
          <p:cNvPr id="4" name="Picture 3"/>
          <p:cNvPicPr>
            <a:picLocks noChangeAspect="1"/>
          </p:cNvPicPr>
          <p:nvPr/>
        </p:nvPicPr>
        <p:blipFill>
          <a:blip r:embed="rId3"/>
          <a:stretch>
            <a:fillRect/>
          </a:stretch>
        </p:blipFill>
        <p:spPr>
          <a:xfrm>
            <a:off x="2843289" y="5464884"/>
            <a:ext cx="3127519" cy="1005927"/>
          </a:xfrm>
          <a:prstGeom prst="rect">
            <a:avLst/>
          </a:prstGeom>
        </p:spPr>
      </p:pic>
    </p:spTree>
    <p:extLst>
      <p:ext uri="{BB962C8B-B14F-4D97-AF65-F5344CB8AC3E}">
        <p14:creationId xmlns:p14="http://schemas.microsoft.com/office/powerpoint/2010/main" val="3713709029"/>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68540" y="1112315"/>
            <a:ext cx="8086166" cy="3970318"/>
          </a:xfrm>
          <a:prstGeom prst="rect">
            <a:avLst/>
          </a:prstGeom>
          <a:solidFill>
            <a:schemeClr val="bg2"/>
          </a:solidFill>
          <a:ln>
            <a:noFill/>
          </a:ln>
          <a:effectLst/>
        </p:spPr>
        <p:txBody>
          <a:bodyPr wrap="square">
            <a:spAutoFit/>
          </a:bodyPr>
          <a:lstStyle/>
          <a:p>
            <a:pPr algn="ctr">
              <a:lnSpc>
                <a:spcPct val="150000"/>
              </a:lnSpc>
            </a:pPr>
            <a:r>
              <a:rPr lang="en-AU" sz="2800" dirty="0">
                <a:latin typeface="GillSans"/>
              </a:rPr>
              <a:t>To create better health for all Australians through improved education and advancements in knowledge through medical research. </a:t>
            </a:r>
          </a:p>
          <a:p>
            <a:pPr algn="ctr">
              <a:lnSpc>
                <a:spcPct val="150000"/>
              </a:lnSpc>
            </a:pPr>
            <a:r>
              <a:rPr lang="en-AU" sz="2800" dirty="0">
                <a:latin typeface="GillSans"/>
              </a:rPr>
              <a:t>ARH supports excellence in research in an effort to provide both preventative and curative solutions for a broad range of health </a:t>
            </a:r>
            <a:r>
              <a:rPr lang="en-US" sz="2800" dirty="0">
                <a:latin typeface="GillSans"/>
              </a:rPr>
              <a:t>conditions.</a:t>
            </a:r>
            <a:endParaRPr lang="en-US" sz="2800" dirty="0"/>
          </a:p>
        </p:txBody>
      </p:sp>
      <p:pic>
        <p:nvPicPr>
          <p:cNvPr id="3" name="Picture 2"/>
          <p:cNvPicPr>
            <a:picLocks noChangeAspect="1"/>
          </p:cNvPicPr>
          <p:nvPr/>
        </p:nvPicPr>
        <p:blipFill>
          <a:blip r:embed="rId2"/>
          <a:stretch>
            <a:fillRect/>
          </a:stretch>
        </p:blipFill>
        <p:spPr>
          <a:xfrm>
            <a:off x="4367603" y="5529102"/>
            <a:ext cx="3288041" cy="1047437"/>
          </a:xfrm>
          <a:prstGeom prst="rect">
            <a:avLst/>
          </a:prstGeom>
        </p:spPr>
      </p:pic>
      <p:sp>
        <p:nvSpPr>
          <p:cNvPr id="6" name="Rectangle 5"/>
          <p:cNvSpPr/>
          <p:nvPr/>
        </p:nvSpPr>
        <p:spPr>
          <a:xfrm>
            <a:off x="2736027" y="8805"/>
            <a:ext cx="6096000" cy="1200329"/>
          </a:xfrm>
          <a:prstGeom prst="rect">
            <a:avLst/>
          </a:prstGeom>
        </p:spPr>
        <p:txBody>
          <a:bodyPr>
            <a:spAutoFit/>
          </a:bodyPr>
          <a:lstStyle/>
          <a:p>
            <a:pPr algn="ctr"/>
            <a:r>
              <a:rPr lang="en-AU" altLang="en-US" sz="5400" b="1" spc="-120" dirty="0">
                <a:solidFill>
                  <a:srgbClr val="0070C0"/>
                </a:solidFill>
                <a:latin typeface="Arial" panose="020B0604020202020204" pitchFamily="34" charset="0"/>
                <a:ea typeface="+mj-ea"/>
                <a:cs typeface="Arial" panose="020B0604020202020204" pitchFamily="34" charset="0"/>
              </a:rPr>
              <a:t>Mission of  ARH </a:t>
            </a:r>
          </a:p>
          <a:p>
            <a:endParaRPr lang="en-US" dirty="0"/>
          </a:p>
        </p:txBody>
      </p:sp>
    </p:spTree>
    <p:extLst>
      <p:ext uri="{BB962C8B-B14F-4D97-AF65-F5344CB8AC3E}">
        <p14:creationId xmlns:p14="http://schemas.microsoft.com/office/powerpoint/2010/main" val="2025992294"/>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676656" y="166196"/>
            <a:ext cx="10772775" cy="984872"/>
          </a:xfrm>
        </p:spPr>
        <p:txBody>
          <a:bodyPr/>
          <a:lstStyle/>
          <a:p>
            <a:pPr algn="ctr" eaLnBrk="1" hangingPunct="1"/>
            <a:r>
              <a:rPr lang="en-US" altLang="en-US" sz="4000" b="1" dirty="0">
                <a:solidFill>
                  <a:srgbClr val="0070C0"/>
                </a:solidFill>
                <a:latin typeface="Arial" panose="020B0604020202020204" pitchFamily="34" charset="0"/>
                <a:cs typeface="Arial" panose="020B0604020202020204" pitchFamily="34" charset="0"/>
              </a:rPr>
              <a:t>Impact of the Findings</a:t>
            </a:r>
          </a:p>
        </p:txBody>
      </p:sp>
      <p:sp>
        <p:nvSpPr>
          <p:cNvPr id="7171" name="Rectangle 3"/>
          <p:cNvSpPr>
            <a:spLocks noGrp="1" noChangeArrowheads="1"/>
          </p:cNvSpPr>
          <p:nvPr>
            <p:ph type="body" idx="1"/>
          </p:nvPr>
        </p:nvSpPr>
        <p:spPr>
          <a:xfrm>
            <a:off x="569079" y="2071394"/>
            <a:ext cx="7165669" cy="4103495"/>
          </a:xfrm>
        </p:spPr>
        <p:txBody>
          <a:bodyPr>
            <a:normAutofit/>
          </a:bodyPr>
          <a:lstStyle/>
          <a:p>
            <a:pPr marL="398463" indent="-398463">
              <a:buClr>
                <a:srgbClr val="0070C0"/>
              </a:buClr>
              <a:buFont typeface="Wingdings" panose="05000000000000000000" pitchFamily="2" charset="2"/>
              <a:buChar char="§"/>
              <a:defRPr/>
            </a:pPr>
            <a:r>
              <a:rPr lang="en-AU" dirty="0">
                <a:solidFill>
                  <a:schemeClr val="tx1"/>
                </a:solidFill>
                <a:latin typeface="Arial" panose="020B0604020202020204" pitchFamily="34" charset="0"/>
                <a:cs typeface="Arial" panose="020B0604020202020204" pitchFamily="34" charset="0"/>
              </a:rPr>
              <a:t>After Jeff Richards passed away his work was continued by his colleagues, Dr Britt Klein and Dr David Austin. </a:t>
            </a:r>
          </a:p>
          <a:p>
            <a:pPr marL="398463" indent="-398463">
              <a:buClr>
                <a:srgbClr val="0070C0"/>
              </a:buClr>
              <a:buFont typeface="Wingdings" panose="05000000000000000000" pitchFamily="2" charset="2"/>
              <a:buChar char="§"/>
              <a:defRPr/>
            </a:pPr>
            <a:endParaRPr lang="en-AU" sz="100" dirty="0">
              <a:solidFill>
                <a:schemeClr val="tx1"/>
              </a:solidFill>
              <a:latin typeface="Arial" panose="020B0604020202020204" pitchFamily="34" charset="0"/>
              <a:cs typeface="Arial" panose="020B0604020202020204" pitchFamily="34" charset="0"/>
            </a:endParaRPr>
          </a:p>
          <a:p>
            <a:pPr marL="398463" indent="-398463">
              <a:buClr>
                <a:srgbClr val="0070C0"/>
              </a:buClr>
              <a:buFont typeface="Wingdings" panose="05000000000000000000" pitchFamily="2" charset="2"/>
              <a:buChar char="§"/>
              <a:defRPr/>
            </a:pPr>
            <a:r>
              <a:rPr lang="en-AU" dirty="0">
                <a:solidFill>
                  <a:schemeClr val="tx1"/>
                </a:solidFill>
                <a:latin typeface="Arial" panose="020B0604020202020204" pitchFamily="34" charset="0"/>
                <a:cs typeface="Arial" panose="020B0604020202020204" pitchFamily="34" charset="0"/>
              </a:rPr>
              <a:t>They formed the  </a:t>
            </a:r>
            <a:r>
              <a:rPr lang="en-AU" b="1" dirty="0">
                <a:solidFill>
                  <a:schemeClr val="tx1"/>
                </a:solidFill>
                <a:latin typeface="Arial" panose="020B0604020202020204" pitchFamily="34" charset="0"/>
                <a:cs typeface="Arial" panose="020B0604020202020204" pitchFamily="34" charset="0"/>
              </a:rPr>
              <a:t>national e-Therapy Unit</a:t>
            </a:r>
            <a:r>
              <a:rPr lang="en-AU" dirty="0">
                <a:solidFill>
                  <a:schemeClr val="tx1"/>
                </a:solidFill>
                <a:latin typeface="Arial" panose="020B0604020202020204" pitchFamily="34" charset="0"/>
                <a:cs typeface="Arial" panose="020B0604020202020204" pitchFamily="34" charset="0"/>
              </a:rPr>
              <a:t> at Swinburne University of Technology. </a:t>
            </a:r>
          </a:p>
          <a:p>
            <a:pPr marL="398463" indent="-398463">
              <a:buClr>
                <a:srgbClr val="0070C0"/>
              </a:buClr>
              <a:buFont typeface="Wingdings" panose="05000000000000000000" pitchFamily="2" charset="2"/>
              <a:buChar char="§"/>
              <a:defRPr/>
            </a:pPr>
            <a:endParaRPr lang="en-AU" sz="200" dirty="0">
              <a:solidFill>
                <a:schemeClr val="tx1"/>
              </a:solidFill>
              <a:latin typeface="Arial" panose="020B0604020202020204" pitchFamily="34" charset="0"/>
              <a:cs typeface="Arial" panose="020B0604020202020204" pitchFamily="34" charset="0"/>
            </a:endParaRPr>
          </a:p>
          <a:p>
            <a:pPr marL="398463" indent="-398463">
              <a:buClr>
                <a:srgbClr val="0070C0"/>
              </a:buClr>
              <a:buFont typeface="Wingdings" panose="05000000000000000000" pitchFamily="2" charset="2"/>
              <a:buChar char="§"/>
              <a:defRPr/>
            </a:pPr>
            <a:r>
              <a:rPr lang="en-AU" dirty="0">
                <a:solidFill>
                  <a:schemeClr val="tx1"/>
                </a:solidFill>
                <a:latin typeface="Arial" panose="020B0604020202020204" pitchFamily="34" charset="0"/>
                <a:cs typeface="Arial" panose="020B0604020202020204" pitchFamily="34" charset="0"/>
              </a:rPr>
              <a:t>They developed the </a:t>
            </a:r>
            <a:r>
              <a:rPr lang="en-AU" dirty="0">
                <a:solidFill>
                  <a:srgbClr val="002060"/>
                </a:solidFill>
                <a:latin typeface="Arial" panose="020B0604020202020204" pitchFamily="34" charset="0"/>
                <a:cs typeface="Arial" panose="020B0604020202020204" pitchFamily="34" charset="0"/>
              </a:rPr>
              <a:t>Anxiety Online </a:t>
            </a:r>
            <a:r>
              <a:rPr lang="en-AU" dirty="0">
                <a:solidFill>
                  <a:schemeClr val="tx1"/>
                </a:solidFill>
                <a:latin typeface="Arial" panose="020B0604020202020204" pitchFamily="34" charset="0"/>
                <a:cs typeface="Arial" panose="020B0604020202020204" pitchFamily="34" charset="0"/>
              </a:rPr>
              <a:t>website (</a:t>
            </a:r>
            <a:r>
              <a:rPr lang="en-AU" u="sng" dirty="0">
                <a:solidFill>
                  <a:srgbClr val="002060"/>
                </a:solidFill>
                <a:latin typeface="Arial" panose="020B0604020202020204" pitchFamily="34" charset="0"/>
                <a:cs typeface="Arial" panose="020B0604020202020204" pitchFamily="34" charset="0"/>
              </a:rPr>
              <a:t>www.anxietyonline.org.au</a:t>
            </a:r>
            <a:r>
              <a:rPr lang="en-AU" dirty="0">
                <a:solidFill>
                  <a:schemeClr val="tx1"/>
                </a:solidFill>
                <a:latin typeface="Arial" panose="020B0604020202020204" pitchFamily="34" charset="0"/>
                <a:cs typeface="Arial" panose="020B0604020202020204" pitchFamily="34" charset="0"/>
              </a:rPr>
              <a:t>), which is now funded by the Australian Government to provide free information, assessment, online diagnosis and treatment of a range of anxiety disorders.</a:t>
            </a:r>
          </a:p>
          <a:p>
            <a:pPr eaLnBrk="1" hangingPunct="1">
              <a:defRPr/>
            </a:pPr>
            <a:endParaRPr lang="en-US" dirty="0">
              <a:solidFill>
                <a:srgbClr val="138F69"/>
              </a:solidFill>
            </a:endParaRPr>
          </a:p>
        </p:txBody>
      </p:sp>
      <p:sp>
        <p:nvSpPr>
          <p:cNvPr id="3" name="Rectangle 2"/>
          <p:cNvSpPr/>
          <p:nvPr/>
        </p:nvSpPr>
        <p:spPr>
          <a:xfrm>
            <a:off x="2079811" y="915939"/>
            <a:ext cx="7709647" cy="830997"/>
          </a:xfrm>
          <a:prstGeom prst="rect">
            <a:avLst/>
          </a:prstGeom>
        </p:spPr>
        <p:txBody>
          <a:bodyPr wrap="square">
            <a:spAutoFit/>
          </a:bodyPr>
          <a:lstStyle/>
          <a:p>
            <a:pPr algn="ctr"/>
            <a:r>
              <a:rPr lang="en-AU" sz="2400" b="1" dirty="0">
                <a:solidFill>
                  <a:srgbClr val="0070C0"/>
                </a:solidFill>
                <a:latin typeface="Arial" panose="020B0604020202020204" pitchFamily="34" charset="0"/>
                <a:cs typeface="Arial" panose="020B0604020202020204" pitchFamily="34" charset="0"/>
              </a:rPr>
              <a:t>Professor Britt Klein – Mental Health Grant                          (2006-2007)  Monash University, Vic</a:t>
            </a:r>
            <a:r>
              <a:rPr lang="en-AU" b="1" dirty="0">
                <a:solidFill>
                  <a:srgbClr val="0070C0"/>
                </a:solidFill>
              </a:rPr>
              <a:t>.</a:t>
            </a:r>
          </a:p>
        </p:txBody>
      </p:sp>
      <p:pic>
        <p:nvPicPr>
          <p:cNvPr id="6" name="Picture 5"/>
          <p:cNvPicPr>
            <a:picLocks noChangeAspect="1"/>
          </p:cNvPicPr>
          <p:nvPr/>
        </p:nvPicPr>
        <p:blipFill>
          <a:blip r:embed="rId2"/>
          <a:stretch>
            <a:fillRect/>
          </a:stretch>
        </p:blipFill>
        <p:spPr>
          <a:xfrm>
            <a:off x="8323466" y="1900812"/>
            <a:ext cx="3308183" cy="3736196"/>
          </a:xfrm>
          <a:prstGeom prst="rect">
            <a:avLst/>
          </a:prstGeom>
          <a:ln>
            <a:noFill/>
          </a:ln>
          <a:effectLst>
            <a:outerShdw blurRad="292100" dist="139700" dir="2700000" algn="tl" rotWithShape="0">
              <a:srgbClr val="333333">
                <a:alpha val="65000"/>
              </a:srgbClr>
            </a:outerShdw>
          </a:effectLst>
        </p:spPr>
      </p:pic>
      <p:sp>
        <p:nvSpPr>
          <p:cNvPr id="2" name="Rectangle 1"/>
          <p:cNvSpPr/>
          <p:nvPr/>
        </p:nvSpPr>
        <p:spPr>
          <a:xfrm>
            <a:off x="9098045" y="5805557"/>
            <a:ext cx="2065758" cy="369332"/>
          </a:xfrm>
          <a:prstGeom prst="rect">
            <a:avLst/>
          </a:prstGeom>
        </p:spPr>
        <p:txBody>
          <a:bodyPr wrap="none">
            <a:spAutoFit/>
          </a:bodyPr>
          <a:lstStyle/>
          <a:p>
            <a:r>
              <a:rPr lang="en-US" b="1" dirty="0">
                <a:solidFill>
                  <a:srgbClr val="0070C0"/>
                </a:solidFill>
              </a:rPr>
              <a:t>Professor Britt Klein </a:t>
            </a:r>
          </a:p>
        </p:txBody>
      </p:sp>
    </p:spTree>
    <p:extLst>
      <p:ext uri="{BB962C8B-B14F-4D97-AF65-F5344CB8AC3E}">
        <p14:creationId xmlns:p14="http://schemas.microsoft.com/office/powerpoint/2010/main" val="2328529656"/>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endParaRPr lang="en-US" altLang="en-US" sz="4000">
              <a:solidFill>
                <a:srgbClr val="002060"/>
              </a:solidFill>
            </a:endParaRPr>
          </a:p>
        </p:txBody>
      </p:sp>
      <p:sp>
        <p:nvSpPr>
          <p:cNvPr id="7171" name="Rectangle 3"/>
          <p:cNvSpPr>
            <a:spLocks noGrp="1" noChangeArrowheads="1"/>
          </p:cNvSpPr>
          <p:nvPr>
            <p:ph type="body" idx="1"/>
          </p:nvPr>
        </p:nvSpPr>
        <p:spPr/>
        <p:txBody>
          <a:bodyPr/>
          <a:lstStyle/>
          <a:p>
            <a:pPr marL="514350" indent="-514350">
              <a:defRPr/>
            </a:pPr>
            <a:endParaRPr lang="en-AU" dirty="0">
              <a:solidFill>
                <a:schemeClr val="accent1">
                  <a:lumMod val="50000"/>
                </a:schemeClr>
              </a:solidFill>
            </a:endParaRPr>
          </a:p>
          <a:p>
            <a:pPr eaLnBrk="1" hangingPunct="1">
              <a:defRPr/>
            </a:pPr>
            <a:endParaRPr lang="en-US" dirty="0">
              <a:solidFill>
                <a:srgbClr val="138F69"/>
              </a:solidFill>
            </a:endParaRPr>
          </a:p>
        </p:txBody>
      </p:sp>
      <p:pic>
        <p:nvPicPr>
          <p:cNvPr id="4" name="Picture 3"/>
          <p:cNvPicPr>
            <a:picLocks noChangeAspect="1" noChangeArrowheads="1"/>
          </p:cNvPicPr>
          <p:nvPr/>
        </p:nvPicPr>
        <p:blipFill>
          <a:blip r:embed="rId2"/>
          <a:srcRect/>
          <a:stretch>
            <a:fillRect/>
          </a:stretch>
        </p:blipFill>
        <p:spPr bwMode="auto">
          <a:xfrm>
            <a:off x="1524000" y="0"/>
            <a:ext cx="9144000" cy="6858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07587057"/>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590595" y="258185"/>
            <a:ext cx="11304965" cy="925158"/>
          </a:xfrm>
        </p:spPr>
        <p:txBody>
          <a:bodyPr>
            <a:noAutofit/>
          </a:bodyPr>
          <a:lstStyle/>
          <a:p>
            <a:r>
              <a:rPr lang="en-AU" sz="4000" b="1" dirty="0">
                <a:solidFill>
                  <a:srgbClr val="0044CC"/>
                </a:solidFill>
                <a:latin typeface="Arial" panose="020B0604020202020204" pitchFamily="34" charset="0"/>
                <a:cs typeface="Arial" panose="020B0604020202020204" pitchFamily="34" charset="0"/>
              </a:rPr>
              <a:t>The Association between Diet &amp; Depression</a:t>
            </a:r>
            <a:endParaRPr lang="en-US" sz="4000" b="1" dirty="0">
              <a:solidFill>
                <a:srgbClr val="0044CC"/>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rotWithShape="1">
          <a:blip r:embed="rId3"/>
          <a:srcRect l="1357" t="1632" r="2211" b="1494"/>
          <a:stretch/>
        </p:blipFill>
        <p:spPr>
          <a:xfrm>
            <a:off x="7311412" y="1273392"/>
            <a:ext cx="4483541" cy="4438899"/>
          </a:xfrm>
          <a:prstGeom prst="rect">
            <a:avLst/>
          </a:prstGeom>
          <a:ln>
            <a:noFill/>
          </a:ln>
          <a:effectLst>
            <a:outerShdw blurRad="190500" algn="tl" rotWithShape="0">
              <a:srgbClr val="000000">
                <a:alpha val="70000"/>
              </a:srgbClr>
            </a:outerShdw>
          </a:effectLst>
        </p:spPr>
      </p:pic>
      <p:sp>
        <p:nvSpPr>
          <p:cNvPr id="7" name="Rectangle 6"/>
          <p:cNvSpPr/>
          <p:nvPr/>
        </p:nvSpPr>
        <p:spPr>
          <a:xfrm>
            <a:off x="111162" y="1273392"/>
            <a:ext cx="6902824" cy="4355038"/>
          </a:xfrm>
          <a:prstGeom prst="rect">
            <a:avLst/>
          </a:prstGeom>
        </p:spPr>
        <p:txBody>
          <a:bodyPr wrap="square">
            <a:spAutoFit/>
          </a:bodyPr>
          <a:lstStyle/>
          <a:p>
            <a:pPr marL="342900" indent="-342900">
              <a:buClr>
                <a:srgbClr val="0070C0"/>
              </a:buClr>
              <a:buFont typeface="Wingdings" panose="05000000000000000000" pitchFamily="2" charset="2"/>
              <a:buChar char="§"/>
            </a:pPr>
            <a:r>
              <a:rPr lang="en-AU" sz="2400" dirty="0">
                <a:latin typeface="Arial" panose="020B0604020202020204" pitchFamily="34" charset="0"/>
                <a:cs typeface="Arial" panose="020B0604020202020204" pitchFamily="34" charset="0"/>
              </a:rPr>
              <a:t>A/Professor Felice </a:t>
            </a:r>
            <a:r>
              <a:rPr lang="en-AU" sz="2400" dirty="0" err="1">
                <a:latin typeface="Arial" panose="020B0604020202020204" pitchFamily="34" charset="0"/>
                <a:cs typeface="Arial" panose="020B0604020202020204" pitchFamily="34" charset="0"/>
              </a:rPr>
              <a:t>Jacka</a:t>
            </a:r>
            <a:r>
              <a:rPr lang="en-AU" sz="2400" dirty="0">
                <a:latin typeface="Arial" panose="020B0604020202020204" pitchFamily="34" charset="0"/>
                <a:cs typeface="Arial" panose="020B0604020202020204" pitchFamily="34" charset="0"/>
              </a:rPr>
              <a:t> was awarded a PhD scholarship by ARH to research the association of diet and depression and anxiety.</a:t>
            </a:r>
          </a:p>
          <a:p>
            <a:pPr marL="342900" indent="-342900">
              <a:buClr>
                <a:srgbClr val="0070C0"/>
              </a:buClr>
              <a:buFont typeface="Wingdings" panose="05000000000000000000" pitchFamily="2" charset="2"/>
              <a:buChar char="§"/>
            </a:pPr>
            <a:endParaRPr lang="en-AU" sz="1000" dirty="0">
              <a:latin typeface="Arial" panose="020B0604020202020204" pitchFamily="34" charset="0"/>
              <a:cs typeface="Arial" panose="020B0604020202020204" pitchFamily="34" charset="0"/>
            </a:endParaRPr>
          </a:p>
          <a:p>
            <a:pPr marL="342900" indent="-342900">
              <a:buClr>
                <a:srgbClr val="0070C0"/>
              </a:buClr>
              <a:buFont typeface="Wingdings" panose="05000000000000000000" pitchFamily="2" charset="2"/>
              <a:buChar char="§"/>
            </a:pPr>
            <a:r>
              <a:rPr lang="en-AU" sz="2400" dirty="0">
                <a:latin typeface="Arial" panose="020B0604020202020204" pitchFamily="34" charset="0"/>
                <a:cs typeface="Arial" panose="020B0604020202020204" pitchFamily="34" charset="0"/>
              </a:rPr>
              <a:t>A traditional diet of vegetables, fruit, beef, lamb, fish and whole grain, was associated with lower risk of mental health problems </a:t>
            </a:r>
          </a:p>
          <a:p>
            <a:pPr marL="342900" indent="-342900">
              <a:buClr>
                <a:srgbClr val="0070C0"/>
              </a:buClr>
              <a:buFont typeface="Wingdings" panose="05000000000000000000" pitchFamily="2" charset="2"/>
              <a:buChar char="§"/>
            </a:pPr>
            <a:endParaRPr lang="en-AU" sz="1000" dirty="0">
              <a:latin typeface="Arial" panose="020B0604020202020204" pitchFamily="34" charset="0"/>
              <a:cs typeface="Arial" panose="020B0604020202020204" pitchFamily="34" charset="0"/>
            </a:endParaRPr>
          </a:p>
          <a:p>
            <a:pPr marL="342900" indent="-342900">
              <a:buClr>
                <a:srgbClr val="0070C0"/>
              </a:buClr>
              <a:buFont typeface="Wingdings" panose="05000000000000000000" pitchFamily="2" charset="2"/>
              <a:buChar char="§"/>
            </a:pPr>
            <a:r>
              <a:rPr lang="en-AU" sz="2400" dirty="0">
                <a:latin typeface="Arial" panose="020B0604020202020204" pitchFamily="34" charset="0"/>
                <a:cs typeface="Arial" panose="020B0604020202020204" pitchFamily="34" charset="0"/>
              </a:rPr>
              <a:t>The “modern” western diet of meat pies, processed meats, pizza, chips, hamburgers, white bread, sugar, flavoured milk and alcohol was associated with a higher risk.</a:t>
            </a:r>
          </a:p>
          <a:p>
            <a:endParaRPr lang="en-US" dirty="0">
              <a:latin typeface="Arial" panose="020B0604020202020204" pitchFamily="34" charset="0"/>
              <a:cs typeface="Arial" panose="020B0604020202020204" pitchFamily="34" charset="0"/>
            </a:endParaRPr>
          </a:p>
        </p:txBody>
      </p:sp>
      <p:sp>
        <p:nvSpPr>
          <p:cNvPr id="8" name="Rectangle 7"/>
          <p:cNvSpPr/>
          <p:nvPr/>
        </p:nvSpPr>
        <p:spPr>
          <a:xfrm>
            <a:off x="7013987" y="5913581"/>
            <a:ext cx="4881574" cy="646331"/>
          </a:xfrm>
          <a:prstGeom prst="rect">
            <a:avLst/>
          </a:prstGeom>
        </p:spPr>
        <p:txBody>
          <a:bodyPr wrap="square">
            <a:spAutoFit/>
          </a:bodyPr>
          <a:lstStyle/>
          <a:p>
            <a:pPr algn="ctr"/>
            <a:r>
              <a:rPr lang="en-AU" b="1" dirty="0">
                <a:solidFill>
                  <a:srgbClr val="0070C0"/>
                </a:solidFill>
              </a:rPr>
              <a:t>Associate Professor Felice </a:t>
            </a:r>
            <a:r>
              <a:rPr lang="en-AU" b="1" dirty="0" err="1">
                <a:solidFill>
                  <a:srgbClr val="0070C0"/>
                </a:solidFill>
              </a:rPr>
              <a:t>Jacka</a:t>
            </a:r>
            <a:r>
              <a:rPr lang="en-AU" b="1" dirty="0">
                <a:solidFill>
                  <a:srgbClr val="0070C0"/>
                </a:solidFill>
              </a:rPr>
              <a:t>, Deakin University ,   </a:t>
            </a:r>
          </a:p>
          <a:p>
            <a:pPr algn="ctr"/>
            <a:r>
              <a:rPr lang="en-AU" b="1" dirty="0">
                <a:solidFill>
                  <a:srgbClr val="0070C0"/>
                </a:solidFill>
              </a:rPr>
              <a:t>– ARH Ian Scott PhD Scholar (2005 – 2008) </a:t>
            </a:r>
            <a:endParaRPr lang="en-US" b="1" dirty="0">
              <a:solidFill>
                <a:srgbClr val="0070C0"/>
              </a:solidFill>
            </a:endParaRPr>
          </a:p>
        </p:txBody>
      </p:sp>
      <p:sp>
        <p:nvSpPr>
          <p:cNvPr id="10" name="Rectangle 9"/>
          <p:cNvSpPr/>
          <p:nvPr/>
        </p:nvSpPr>
        <p:spPr>
          <a:xfrm>
            <a:off x="590595" y="5712291"/>
            <a:ext cx="6096000" cy="923330"/>
          </a:xfrm>
          <a:prstGeom prst="rect">
            <a:avLst/>
          </a:prstGeom>
        </p:spPr>
        <p:txBody>
          <a:bodyPr>
            <a:spAutoFit/>
          </a:bodyPr>
          <a:lstStyle/>
          <a:p>
            <a:r>
              <a:rPr lang="en-AU" dirty="0"/>
              <a:t> Associate Professor at Deakin University and President of the International Society for Nutritional Psychiatry Research and the Australian Alliance for the Prevention of Mental Disorders.</a:t>
            </a:r>
            <a:endParaRPr lang="en-US" dirty="0"/>
          </a:p>
        </p:txBody>
      </p:sp>
    </p:spTree>
    <p:extLst>
      <p:ext uri="{BB962C8B-B14F-4D97-AF65-F5344CB8AC3E}">
        <p14:creationId xmlns:p14="http://schemas.microsoft.com/office/powerpoint/2010/main" val="3366596007"/>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91371" y="1706007"/>
            <a:ext cx="9300629" cy="3454422"/>
          </a:xfrm>
        </p:spPr>
        <p:txBody>
          <a:bodyPr>
            <a:normAutofit fontScale="70000" lnSpcReduction="20000"/>
          </a:bodyPr>
          <a:lstStyle/>
          <a:p>
            <a:pPr marL="344488" indent="-344488">
              <a:lnSpc>
                <a:spcPct val="120000"/>
              </a:lnSpc>
              <a:buClr>
                <a:srgbClr val="0044CC"/>
              </a:buClr>
              <a:buFont typeface="Wingdings" panose="05000000000000000000" pitchFamily="2" charset="2"/>
              <a:buChar char="§"/>
            </a:pPr>
            <a:r>
              <a:rPr lang="en-AU" sz="3100" dirty="0">
                <a:solidFill>
                  <a:schemeClr val="tx1"/>
                </a:solidFill>
                <a:latin typeface="Arial" panose="020B0604020202020204" pitchFamily="34" charset="0"/>
                <a:cs typeface="Arial" panose="020B0604020202020204" pitchFamily="34" charset="0"/>
              </a:rPr>
              <a:t>Felice </a:t>
            </a:r>
            <a:r>
              <a:rPr lang="en-AU" sz="3100" dirty="0" err="1">
                <a:solidFill>
                  <a:schemeClr val="tx1"/>
                </a:solidFill>
                <a:latin typeface="Arial" panose="020B0604020202020204" pitchFamily="34" charset="0"/>
                <a:cs typeface="Arial" panose="020B0604020202020204" pitchFamily="34" charset="0"/>
              </a:rPr>
              <a:t>Jacka’s</a:t>
            </a:r>
            <a:r>
              <a:rPr lang="en-AU" sz="3100" dirty="0">
                <a:solidFill>
                  <a:schemeClr val="tx1"/>
                </a:solidFill>
                <a:latin typeface="Arial" panose="020B0604020202020204" pitchFamily="34" charset="0"/>
                <a:cs typeface="Arial" panose="020B0604020202020204" pitchFamily="34" charset="0"/>
              </a:rPr>
              <a:t> study was published as the lead article in the           prestigious American publication “American Journal of Psychiatry”. </a:t>
            </a:r>
          </a:p>
          <a:p>
            <a:pPr marL="344488" indent="-344488">
              <a:lnSpc>
                <a:spcPct val="120000"/>
              </a:lnSpc>
              <a:buClr>
                <a:srgbClr val="0044CC"/>
              </a:buClr>
              <a:buFont typeface="Wingdings" panose="05000000000000000000" pitchFamily="2" charset="2"/>
              <a:buChar char="§"/>
            </a:pPr>
            <a:r>
              <a:rPr lang="en-AU" sz="3100" dirty="0">
                <a:solidFill>
                  <a:schemeClr val="tx1"/>
                </a:solidFill>
                <a:latin typeface="Arial" panose="020B0604020202020204" pitchFamily="34" charset="0"/>
                <a:cs typeface="Arial" panose="020B0604020202020204" pitchFamily="34" charset="0"/>
              </a:rPr>
              <a:t>It was rated by Medscape Psychiatry as one                                                                of the 10 most important studies of 2010                                                                            on mood and psychotic disorders.</a:t>
            </a:r>
            <a:endParaRPr lang="en-AU" sz="1000" dirty="0">
              <a:solidFill>
                <a:schemeClr val="tx1"/>
              </a:solidFill>
              <a:latin typeface="Arial" panose="020B0604020202020204" pitchFamily="34" charset="0"/>
              <a:cs typeface="Arial" panose="020B0604020202020204" pitchFamily="34" charset="0"/>
            </a:endParaRPr>
          </a:p>
          <a:p>
            <a:pPr marL="344488" indent="-344488">
              <a:lnSpc>
                <a:spcPct val="120000"/>
              </a:lnSpc>
              <a:buClr>
                <a:srgbClr val="0044CC"/>
              </a:buClr>
              <a:buFont typeface="Wingdings" panose="05000000000000000000" pitchFamily="2" charset="2"/>
              <a:buChar char="§"/>
            </a:pPr>
            <a:r>
              <a:rPr lang="en-AU" sz="3100" dirty="0">
                <a:solidFill>
                  <a:schemeClr val="tx1"/>
                </a:solidFill>
                <a:latin typeface="Arial" panose="020B0604020202020204" pitchFamily="34" charset="0"/>
                <a:cs typeface="Arial" panose="020B0604020202020204" pitchFamily="34" charset="0"/>
              </a:rPr>
              <a:t>Importantly, the study flagged a shift in the                                                                   thinking in psychiatry to the possibility of                                                                              prevention, rather than just a continuing                                                                            focus on treatment.</a:t>
            </a:r>
          </a:p>
          <a:p>
            <a:endParaRPr lang="en-US" dirty="0"/>
          </a:p>
        </p:txBody>
      </p:sp>
      <p:pic>
        <p:nvPicPr>
          <p:cNvPr id="16" name="Picture 15"/>
          <p:cNvPicPr>
            <a:picLocks noChangeAspect="1"/>
          </p:cNvPicPr>
          <p:nvPr/>
        </p:nvPicPr>
        <p:blipFill rotWithShape="1">
          <a:blip r:embed="rId3"/>
          <a:srcRect l="19718" t="10095" r="47070" b="10197"/>
          <a:stretch/>
        </p:blipFill>
        <p:spPr>
          <a:xfrm rot="199201">
            <a:off x="9072811" y="2625404"/>
            <a:ext cx="2605713" cy="3430639"/>
          </a:xfrm>
          <a:prstGeom prst="rect">
            <a:avLst/>
          </a:prstGeom>
          <a:ln>
            <a:noFill/>
          </a:ln>
          <a:effectLst>
            <a:outerShdw blurRad="190500" algn="tl" rotWithShape="0">
              <a:srgbClr val="000000">
                <a:alpha val="70000"/>
              </a:srgbClr>
            </a:outerShdw>
          </a:effectLst>
        </p:spPr>
      </p:pic>
      <p:pic>
        <p:nvPicPr>
          <p:cNvPr id="5" name="Picture 4"/>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208055" y="1947133"/>
            <a:ext cx="2516163" cy="2657918"/>
          </a:xfrm>
          <a:prstGeom prst="rect">
            <a:avLst/>
          </a:prstGeom>
          <a:ln>
            <a:noFill/>
          </a:ln>
          <a:effectLst>
            <a:outerShdw blurRad="190500" algn="tl" rotWithShape="0">
              <a:srgbClr val="000000">
                <a:alpha val="70000"/>
              </a:srgbClr>
            </a:outerShdw>
          </a:effectLst>
        </p:spPr>
      </p:pic>
      <p:sp>
        <p:nvSpPr>
          <p:cNvPr id="18" name="Rectangle 17"/>
          <p:cNvSpPr/>
          <p:nvPr/>
        </p:nvSpPr>
        <p:spPr>
          <a:xfrm>
            <a:off x="1275457" y="251414"/>
            <a:ext cx="9914965" cy="1077218"/>
          </a:xfrm>
          <a:prstGeom prst="rect">
            <a:avLst/>
          </a:prstGeom>
        </p:spPr>
        <p:txBody>
          <a:bodyPr wrap="square">
            <a:spAutoFit/>
          </a:bodyPr>
          <a:lstStyle/>
          <a:p>
            <a:pPr algn="ctr"/>
            <a:r>
              <a:rPr lang="en-AU" sz="3200" b="1" dirty="0">
                <a:solidFill>
                  <a:srgbClr val="0070C0"/>
                </a:solidFill>
                <a:latin typeface="Arial" panose="020B0604020202020204" pitchFamily="34" charset="0"/>
                <a:cs typeface="Arial" panose="020B0604020202020204" pitchFamily="34" charset="0"/>
              </a:rPr>
              <a:t>Association of Western and Traditional Diets With</a:t>
            </a:r>
          </a:p>
          <a:p>
            <a:pPr algn="ctr"/>
            <a:r>
              <a:rPr lang="en-AU" sz="3200" b="1" dirty="0">
                <a:solidFill>
                  <a:srgbClr val="0070C0"/>
                </a:solidFill>
                <a:latin typeface="Arial" panose="020B0604020202020204" pitchFamily="34" charset="0"/>
                <a:cs typeface="Arial" panose="020B0604020202020204" pitchFamily="34" charset="0"/>
              </a:rPr>
              <a:t>Depression and Anxiety in Women</a:t>
            </a:r>
            <a:endParaRPr lang="en-US" sz="3200" b="1" dirty="0">
              <a:solidFill>
                <a:srgbClr val="0070C0"/>
              </a:solidFill>
              <a:latin typeface="Arial" panose="020B0604020202020204" pitchFamily="34" charset="0"/>
              <a:cs typeface="Arial" panose="020B0604020202020204" pitchFamily="34" charset="0"/>
            </a:endParaRPr>
          </a:p>
        </p:txBody>
      </p:sp>
      <p:sp>
        <p:nvSpPr>
          <p:cNvPr id="20" name="Rectangle 19"/>
          <p:cNvSpPr/>
          <p:nvPr/>
        </p:nvSpPr>
        <p:spPr>
          <a:xfrm>
            <a:off x="8148201" y="6263264"/>
            <a:ext cx="4043799" cy="369332"/>
          </a:xfrm>
          <a:prstGeom prst="rect">
            <a:avLst/>
          </a:prstGeom>
        </p:spPr>
        <p:txBody>
          <a:bodyPr wrap="none">
            <a:spAutoFit/>
          </a:bodyPr>
          <a:lstStyle/>
          <a:p>
            <a:r>
              <a:rPr lang="en-AU" b="1" dirty="0">
                <a:solidFill>
                  <a:srgbClr val="0070C0"/>
                </a:solidFill>
              </a:rPr>
              <a:t>Reference: </a:t>
            </a:r>
            <a:r>
              <a:rPr lang="pl-PL" b="1" dirty="0">
                <a:solidFill>
                  <a:srgbClr val="0070C0"/>
                </a:solidFill>
              </a:rPr>
              <a:t>Am J Psychiatry 2010; 167:1–7</a:t>
            </a:r>
            <a:endParaRPr lang="en-US" b="1" dirty="0">
              <a:solidFill>
                <a:srgbClr val="0070C0"/>
              </a:solidFill>
            </a:endParaRPr>
          </a:p>
        </p:txBody>
      </p:sp>
      <p:pic>
        <p:nvPicPr>
          <p:cNvPr id="21"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2891" y="5778930"/>
            <a:ext cx="3072705" cy="986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3009463"/>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376518" y="289115"/>
            <a:ext cx="11252498" cy="786941"/>
          </a:xfrm>
        </p:spPr>
        <p:txBody>
          <a:bodyPr/>
          <a:lstStyle/>
          <a:p>
            <a:pPr eaLnBrk="1" hangingPunct="1">
              <a:defRPr/>
            </a:pPr>
            <a:r>
              <a:rPr lang="en-US" dirty="0">
                <a:solidFill>
                  <a:srgbClr val="7352A4"/>
                </a:solidFill>
              </a:rPr>
              <a:t>   </a:t>
            </a:r>
            <a:r>
              <a:rPr lang="en-US" sz="4400" b="1" dirty="0">
                <a:solidFill>
                  <a:srgbClr val="0070C0"/>
                </a:solidFill>
                <a:latin typeface="Arial" panose="020B0604020202020204" pitchFamily="34" charset="0"/>
                <a:cs typeface="Arial" panose="020B0604020202020204" pitchFamily="34" charset="0"/>
              </a:rPr>
              <a:t>Australian Rotary Health Funded Project</a:t>
            </a:r>
            <a:endParaRPr lang="en-US" b="1" dirty="0">
              <a:solidFill>
                <a:srgbClr val="0070C0"/>
              </a:solidFill>
              <a:latin typeface="Arial" panose="020B0604020202020204" pitchFamily="34" charset="0"/>
              <a:cs typeface="Arial" panose="020B0604020202020204" pitchFamily="34" charset="0"/>
            </a:endParaRPr>
          </a:p>
        </p:txBody>
      </p:sp>
      <p:sp>
        <p:nvSpPr>
          <p:cNvPr id="16387" name="Rectangle 5"/>
          <p:cNvSpPr>
            <a:spLocks noGrp="1" noChangeArrowheads="1"/>
          </p:cNvSpPr>
          <p:nvPr>
            <p:ph type="subTitle" idx="1"/>
          </p:nvPr>
        </p:nvSpPr>
        <p:spPr>
          <a:xfrm>
            <a:off x="2294068" y="891459"/>
            <a:ext cx="7417398" cy="906389"/>
          </a:xfrm>
        </p:spPr>
        <p:txBody>
          <a:bodyPr>
            <a:noAutofit/>
          </a:bodyPr>
          <a:lstStyle/>
          <a:p>
            <a:pPr algn="ctr" eaLnBrk="1" hangingPunct="1">
              <a:defRPr/>
            </a:pPr>
            <a:r>
              <a:rPr lang="en-US" b="1" dirty="0">
                <a:solidFill>
                  <a:srgbClr val="00B050"/>
                </a:solidFill>
                <a:latin typeface="Cambria" panose="02040503050406030204" pitchFamily="18" charset="0"/>
              </a:rPr>
              <a:t>Development of Guidelines for Mental Health First Aid in Crisis Situations</a:t>
            </a:r>
          </a:p>
        </p:txBody>
      </p:sp>
      <p:sp>
        <p:nvSpPr>
          <p:cNvPr id="3" name="Rectangle 2"/>
          <p:cNvSpPr/>
          <p:nvPr/>
        </p:nvSpPr>
        <p:spPr>
          <a:xfrm>
            <a:off x="376518" y="1844067"/>
            <a:ext cx="11815482" cy="4924425"/>
          </a:xfrm>
          <a:prstGeom prst="rect">
            <a:avLst/>
          </a:prstGeom>
        </p:spPr>
        <p:txBody>
          <a:bodyPr wrap="square">
            <a:spAutoFit/>
          </a:bodyPr>
          <a:lstStyle/>
          <a:p>
            <a:pPr marL="342900" indent="-342900">
              <a:buClr>
                <a:srgbClr val="0070C0"/>
              </a:buClr>
              <a:buFont typeface="Wingdings" panose="05000000000000000000" pitchFamily="2" charset="2"/>
              <a:buChar char="§"/>
            </a:pPr>
            <a:r>
              <a:rPr lang="en-US" sz="2400" dirty="0">
                <a:latin typeface="Arial" panose="020B0604020202020204" pitchFamily="34" charset="0"/>
                <a:cs typeface="Arial" panose="020B0604020202020204" pitchFamily="34" charset="0"/>
              </a:rPr>
              <a:t>In 2001, </a:t>
            </a:r>
            <a:r>
              <a:rPr lang="en-US" sz="2400" b="1" dirty="0">
                <a:latin typeface="Arial" panose="020B0604020202020204" pitchFamily="34" charset="0"/>
                <a:cs typeface="Arial" panose="020B0604020202020204" pitchFamily="34" charset="0"/>
              </a:rPr>
              <a:t>Betty Kitchener OAM </a:t>
            </a:r>
            <a:r>
              <a:rPr lang="en-US" sz="2400" dirty="0">
                <a:latin typeface="Arial" panose="020B0604020202020204" pitchFamily="34" charset="0"/>
                <a:cs typeface="Arial" panose="020B0604020202020204" pitchFamily="34" charset="0"/>
              </a:rPr>
              <a:t>founded </a:t>
            </a:r>
          </a:p>
          <a:p>
            <a:pPr>
              <a:buClr>
                <a:srgbClr val="0070C0"/>
              </a:buClr>
            </a:pPr>
            <a:r>
              <a:rPr lang="en-US" sz="2400" b="1" dirty="0">
                <a:latin typeface="Arial" panose="020B0604020202020204" pitchFamily="34" charset="0"/>
                <a:cs typeface="Arial" panose="020B0604020202020204" pitchFamily="34" charset="0"/>
              </a:rPr>
              <a:t>    Mental Health First Aid </a:t>
            </a:r>
            <a:r>
              <a:rPr lang="en-US" sz="2400" dirty="0">
                <a:latin typeface="Arial" panose="020B0604020202020204" pitchFamily="34" charset="0"/>
                <a:cs typeface="Arial" panose="020B0604020202020204" pitchFamily="34" charset="0"/>
              </a:rPr>
              <a:t>training with </a:t>
            </a:r>
          </a:p>
          <a:p>
            <a:pPr>
              <a:buClr>
                <a:srgbClr val="0070C0"/>
              </a:buClr>
            </a:pPr>
            <a:r>
              <a:rPr lang="en-US" sz="2400" dirty="0">
                <a:latin typeface="Arial" panose="020B0604020202020204" pitchFamily="34" charset="0"/>
                <a:cs typeface="Arial" panose="020B0604020202020204" pitchFamily="34" charset="0"/>
              </a:rPr>
              <a:t>    her husband </a:t>
            </a:r>
            <a:r>
              <a:rPr lang="en-US" sz="2400" b="1" dirty="0">
                <a:latin typeface="Arial" panose="020B0604020202020204" pitchFamily="34" charset="0"/>
                <a:cs typeface="Arial" panose="020B0604020202020204" pitchFamily="34" charset="0"/>
              </a:rPr>
              <a:t>A/Prof. Anthony </a:t>
            </a:r>
            <a:r>
              <a:rPr lang="en-US" sz="2400" b="1" dirty="0" err="1">
                <a:latin typeface="Arial" panose="020B0604020202020204" pitchFamily="34" charset="0"/>
                <a:cs typeface="Arial" panose="020B0604020202020204" pitchFamily="34" charset="0"/>
              </a:rPr>
              <a:t>Jorm</a:t>
            </a:r>
            <a:r>
              <a:rPr lang="en-US" sz="2400" dirty="0">
                <a:latin typeface="Arial" panose="020B0604020202020204" pitchFamily="34" charset="0"/>
                <a:cs typeface="Arial" panose="020B0604020202020204" pitchFamily="34" charset="0"/>
              </a:rPr>
              <a:t>.</a:t>
            </a:r>
          </a:p>
          <a:p>
            <a:pPr>
              <a:buClr>
                <a:srgbClr val="0070C0"/>
              </a:buClr>
            </a:pPr>
            <a:endParaRPr lang="en-US" sz="1600" dirty="0"/>
          </a:p>
          <a:p>
            <a:pPr marL="342900" indent="-342900">
              <a:buClr>
                <a:srgbClr val="0070C0"/>
              </a:buClr>
              <a:buFont typeface="Wingdings" panose="05000000000000000000" pitchFamily="2" charset="2"/>
              <a:buChar char="§"/>
            </a:pPr>
            <a:r>
              <a:rPr lang="en-US" sz="2400" dirty="0">
                <a:latin typeface="Arial" panose="020B0604020202020204" pitchFamily="34" charset="0"/>
                <a:cs typeface="Arial" panose="020B0604020202020204" pitchFamily="34" charset="0"/>
              </a:rPr>
              <a:t>Mental Health First Aid is a 12-hour </a:t>
            </a:r>
          </a:p>
          <a:p>
            <a:pPr>
              <a:buClr>
                <a:srgbClr val="0070C0"/>
              </a:buClr>
            </a:pPr>
            <a:r>
              <a:rPr lang="en-US" sz="2400" dirty="0">
                <a:latin typeface="Arial" panose="020B0604020202020204" pitchFamily="34" charset="0"/>
                <a:cs typeface="Arial" panose="020B0604020202020204" pitchFamily="34" charset="0"/>
              </a:rPr>
              <a:t>    face-to-face training program for members</a:t>
            </a:r>
          </a:p>
          <a:p>
            <a:pPr>
              <a:buClr>
                <a:srgbClr val="0070C0"/>
              </a:buClr>
            </a:pPr>
            <a:r>
              <a:rPr lang="en-US" sz="2400" dirty="0">
                <a:latin typeface="Arial" panose="020B0604020202020204" pitchFamily="34" charset="0"/>
                <a:cs typeface="Arial" panose="020B0604020202020204" pitchFamily="34" charset="0"/>
              </a:rPr>
              <a:t>    of the public to learn how to provide </a:t>
            </a:r>
          </a:p>
          <a:p>
            <a:pPr>
              <a:buClr>
                <a:srgbClr val="0070C0"/>
              </a:buClr>
            </a:pPr>
            <a:r>
              <a:rPr lang="en-US" sz="2400" dirty="0">
                <a:latin typeface="Arial" panose="020B0604020202020204" pitchFamily="34" charset="0"/>
                <a:cs typeface="Arial" panose="020B0604020202020204" pitchFamily="34" charset="0"/>
              </a:rPr>
              <a:t>    assistance to someone developing a</a:t>
            </a:r>
          </a:p>
          <a:p>
            <a:pPr>
              <a:buClr>
                <a:srgbClr val="0070C0"/>
              </a:buClr>
            </a:pPr>
            <a:r>
              <a:rPr lang="en-US" sz="2400" dirty="0">
                <a:latin typeface="Arial" panose="020B0604020202020204" pitchFamily="34" charset="0"/>
                <a:cs typeface="Arial" panose="020B0604020202020204" pitchFamily="34" charset="0"/>
              </a:rPr>
              <a:t>    mental health problem or crisis).</a:t>
            </a:r>
          </a:p>
          <a:p>
            <a:pPr>
              <a:buClr>
                <a:srgbClr val="0070C0"/>
              </a:buClr>
            </a:pPr>
            <a:endParaRPr lang="en-US" sz="1600" dirty="0">
              <a:latin typeface="Arial" panose="020B0604020202020204" pitchFamily="34" charset="0"/>
              <a:cs typeface="Arial" panose="020B0604020202020204" pitchFamily="34" charset="0"/>
            </a:endParaRPr>
          </a:p>
          <a:p>
            <a:pPr marL="342900" indent="-342900">
              <a:buClr>
                <a:srgbClr val="0070C0"/>
              </a:buClr>
              <a:buFont typeface="Wingdings" panose="05000000000000000000" pitchFamily="2" charset="2"/>
              <a:buChar char="§"/>
            </a:pPr>
            <a:r>
              <a:rPr lang="en-AU" sz="2400" dirty="0">
                <a:latin typeface="Arial" panose="020B0604020202020204" pitchFamily="34" charset="0"/>
                <a:cs typeface="Arial" panose="020B0604020202020204" pitchFamily="34" charset="0"/>
              </a:rPr>
              <a:t>From 2010 to 2012, the Federal Department of Health and Ageing (DOHA) contracted ARH to undertake a two-year program to provide Mental Health </a:t>
            </a:r>
          </a:p>
          <a:p>
            <a:pPr>
              <a:buClr>
                <a:srgbClr val="0070C0"/>
              </a:buClr>
            </a:pPr>
            <a:r>
              <a:rPr lang="en-AU" sz="2400" dirty="0">
                <a:latin typeface="Arial" panose="020B0604020202020204" pitchFamily="34" charset="0"/>
                <a:cs typeface="Arial" panose="020B0604020202020204" pitchFamily="34" charset="0"/>
              </a:rPr>
              <a:t>    First Aid (MHFA) courses to Rotary Clubs and Districts across Australia. </a:t>
            </a:r>
            <a:endParaRPr lang="en-US" sz="2400" dirty="0">
              <a:latin typeface="Arial" panose="020B0604020202020204" pitchFamily="34" charset="0"/>
              <a:cs typeface="Arial" panose="020B0604020202020204" pitchFamily="34" charset="0"/>
            </a:endParaRPr>
          </a:p>
          <a:p>
            <a:endParaRPr lang="en-US" dirty="0"/>
          </a:p>
        </p:txBody>
      </p:sp>
      <p:pic>
        <p:nvPicPr>
          <p:cNvPr id="4" name="Picture 3"/>
          <p:cNvPicPr>
            <a:picLocks noChangeAspect="1"/>
          </p:cNvPicPr>
          <p:nvPr/>
        </p:nvPicPr>
        <p:blipFill>
          <a:blip r:embed="rId2"/>
          <a:stretch>
            <a:fillRect/>
          </a:stretch>
        </p:blipFill>
        <p:spPr>
          <a:xfrm>
            <a:off x="6680499" y="1936505"/>
            <a:ext cx="4948517" cy="323535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3441128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Rectangle 2"/>
          <p:cNvSpPr>
            <a:spLocks noGrp="1" noChangeArrowheads="1"/>
          </p:cNvSpPr>
          <p:nvPr>
            <p:ph type="ctrTitle"/>
          </p:nvPr>
        </p:nvSpPr>
        <p:spPr>
          <a:xfrm>
            <a:off x="677733" y="179649"/>
            <a:ext cx="10617796" cy="723993"/>
          </a:xfrm>
        </p:spPr>
        <p:txBody>
          <a:bodyPr/>
          <a:lstStyle/>
          <a:p>
            <a:pPr eaLnBrk="1" hangingPunct="1">
              <a:defRPr/>
            </a:pPr>
            <a:r>
              <a:rPr lang="en-US" sz="4400" b="1" dirty="0">
                <a:solidFill>
                  <a:srgbClr val="0070C0"/>
                </a:solidFill>
                <a:latin typeface="Arial" panose="020B0604020202020204" pitchFamily="34" charset="0"/>
                <a:cs typeface="Arial" panose="020B0604020202020204" pitchFamily="34" charset="0"/>
              </a:rPr>
              <a:t>Which mental health crises are covered?</a:t>
            </a:r>
          </a:p>
        </p:txBody>
      </p:sp>
      <p:sp>
        <p:nvSpPr>
          <p:cNvPr id="18435" name="Rectangle 3"/>
          <p:cNvSpPr>
            <a:spLocks noGrp="1" noChangeArrowheads="1"/>
          </p:cNvSpPr>
          <p:nvPr>
            <p:ph type="subTitle" idx="1"/>
          </p:nvPr>
        </p:nvSpPr>
        <p:spPr>
          <a:xfrm>
            <a:off x="2676983" y="903642"/>
            <a:ext cx="6391714" cy="5680038"/>
          </a:xfrm>
          <a:solidFill>
            <a:schemeClr val="bg2"/>
          </a:solidFill>
        </p:spPr>
        <p:txBody>
          <a:bodyPr>
            <a:normAutofit fontScale="70000" lnSpcReduction="20000"/>
          </a:bodyPr>
          <a:lstStyle/>
          <a:p>
            <a:pPr algn="l" eaLnBrk="1" hangingPunct="1">
              <a:defRPr/>
            </a:pPr>
            <a:endParaRPr lang="en-US" sz="800" dirty="0">
              <a:solidFill>
                <a:schemeClr val="tx1"/>
              </a:solidFill>
              <a:latin typeface="Arial" panose="020B0604020202020204" pitchFamily="34" charset="0"/>
              <a:cs typeface="Arial" panose="020B0604020202020204" pitchFamily="34" charset="0"/>
            </a:endParaRPr>
          </a:p>
          <a:p>
            <a:pPr algn="l" eaLnBrk="1" hangingPunct="1">
              <a:defRPr/>
            </a:pPr>
            <a:r>
              <a:rPr lang="en-US" sz="800" dirty="0">
                <a:solidFill>
                  <a:schemeClr val="tx1"/>
                </a:solidFill>
                <a:latin typeface="Arial" panose="020B0604020202020204" pitchFamily="34" charset="0"/>
                <a:cs typeface="Arial" panose="020B0604020202020204" pitchFamily="34" charset="0"/>
              </a:rPr>
              <a:t>   </a:t>
            </a:r>
            <a:r>
              <a:rPr lang="en-US" sz="4200" dirty="0">
                <a:solidFill>
                  <a:schemeClr val="tx1"/>
                </a:solidFill>
                <a:latin typeface="Arial" panose="020B0604020202020204" pitchFamily="34" charset="0"/>
                <a:cs typeface="Arial" panose="020B0604020202020204" pitchFamily="34" charset="0"/>
              </a:rPr>
              <a:t>A person who is: </a:t>
            </a:r>
          </a:p>
          <a:p>
            <a:pPr marL="457200" indent="-457200" algn="l" eaLnBrk="1" hangingPunct="1">
              <a:buFont typeface="Wingdings" panose="05000000000000000000" pitchFamily="2" charset="2"/>
              <a:buChar char="§"/>
              <a:defRPr/>
            </a:pPr>
            <a:endParaRPr lang="en-US" sz="400" dirty="0">
              <a:solidFill>
                <a:schemeClr val="tx1"/>
              </a:solidFill>
              <a:latin typeface="Arial" panose="020B0604020202020204" pitchFamily="34" charset="0"/>
              <a:cs typeface="Arial" panose="020B0604020202020204" pitchFamily="34" charset="0"/>
            </a:endParaRPr>
          </a:p>
          <a:p>
            <a:pPr marL="688975" indent="-463550" algn="l" eaLnBrk="1" hangingPunct="1">
              <a:buClr>
                <a:srgbClr val="0070C0"/>
              </a:buClr>
              <a:buFont typeface="Wingdings" panose="05000000000000000000" pitchFamily="2" charset="2"/>
              <a:buChar char="§"/>
              <a:defRPr/>
            </a:pPr>
            <a:r>
              <a:rPr lang="en-US" sz="3900" dirty="0">
                <a:solidFill>
                  <a:schemeClr val="tx1"/>
                </a:solidFill>
                <a:latin typeface="Arial" panose="020B0604020202020204" pitchFamily="34" charset="0"/>
                <a:cs typeface="Arial" panose="020B0604020202020204" pitchFamily="34" charset="0"/>
              </a:rPr>
              <a:t>Suicidal</a:t>
            </a:r>
          </a:p>
          <a:p>
            <a:pPr marL="688975" indent="-463550" algn="l" eaLnBrk="1" hangingPunct="1">
              <a:buClr>
                <a:srgbClr val="0070C0"/>
              </a:buClr>
              <a:buFont typeface="Wingdings" panose="05000000000000000000" pitchFamily="2" charset="2"/>
              <a:buChar char="§"/>
              <a:defRPr/>
            </a:pPr>
            <a:endParaRPr lang="en-US" sz="500" dirty="0">
              <a:solidFill>
                <a:schemeClr val="tx1"/>
              </a:solidFill>
              <a:latin typeface="Arial" panose="020B0604020202020204" pitchFamily="34" charset="0"/>
              <a:cs typeface="Arial" panose="020B0604020202020204" pitchFamily="34" charset="0"/>
            </a:endParaRPr>
          </a:p>
          <a:p>
            <a:pPr marL="688975" indent="-463550" algn="l" eaLnBrk="1" hangingPunct="1">
              <a:buClr>
                <a:srgbClr val="0070C0"/>
              </a:buClr>
              <a:buFont typeface="Wingdings" panose="05000000000000000000" pitchFamily="2" charset="2"/>
              <a:buChar char="§"/>
              <a:defRPr/>
            </a:pPr>
            <a:r>
              <a:rPr lang="en-US" sz="3900" dirty="0">
                <a:solidFill>
                  <a:schemeClr val="tx1"/>
                </a:solidFill>
                <a:latin typeface="Arial" panose="020B0604020202020204" pitchFamily="34" charset="0"/>
                <a:cs typeface="Arial" panose="020B0604020202020204" pitchFamily="34" charset="0"/>
              </a:rPr>
              <a:t>Engaging in deliberate self-harm</a:t>
            </a:r>
          </a:p>
          <a:p>
            <a:pPr marL="688975" indent="-463550" algn="l" eaLnBrk="1" hangingPunct="1">
              <a:buClr>
                <a:srgbClr val="0070C0"/>
              </a:buClr>
              <a:buFont typeface="Wingdings" panose="05000000000000000000" pitchFamily="2" charset="2"/>
              <a:buChar char="§"/>
              <a:defRPr/>
            </a:pPr>
            <a:endParaRPr lang="en-US" sz="100" dirty="0">
              <a:solidFill>
                <a:schemeClr val="tx1"/>
              </a:solidFill>
              <a:latin typeface="Arial" panose="020B0604020202020204" pitchFamily="34" charset="0"/>
              <a:cs typeface="Arial" panose="020B0604020202020204" pitchFamily="34" charset="0"/>
            </a:endParaRPr>
          </a:p>
          <a:p>
            <a:pPr marL="688975" indent="-463550">
              <a:lnSpc>
                <a:spcPct val="120000"/>
              </a:lnSpc>
              <a:buClr>
                <a:srgbClr val="0070C0"/>
              </a:buClr>
              <a:buFont typeface="Wingdings" panose="05000000000000000000" pitchFamily="2" charset="2"/>
              <a:buChar char="§"/>
              <a:defRPr/>
            </a:pPr>
            <a:r>
              <a:rPr lang="en-US" sz="3900" dirty="0">
                <a:solidFill>
                  <a:schemeClr val="tx1"/>
                </a:solidFill>
                <a:latin typeface="Arial" panose="020B0604020202020204" pitchFamily="34" charset="0"/>
                <a:cs typeface="Arial" panose="020B0604020202020204" pitchFamily="34" charset="0"/>
              </a:rPr>
              <a:t>Out of contact with reality and seen                            to be threatening</a:t>
            </a:r>
          </a:p>
          <a:p>
            <a:pPr marL="688975" indent="-463550" algn="l" eaLnBrk="1" hangingPunct="1">
              <a:buClr>
                <a:srgbClr val="0070C0"/>
              </a:buClr>
              <a:buFont typeface="Wingdings" panose="05000000000000000000" pitchFamily="2" charset="2"/>
              <a:buChar char="§"/>
              <a:defRPr/>
            </a:pPr>
            <a:endParaRPr lang="en-US" sz="600" dirty="0">
              <a:solidFill>
                <a:schemeClr val="tx1"/>
              </a:solidFill>
              <a:latin typeface="Arial" panose="020B0604020202020204" pitchFamily="34" charset="0"/>
              <a:cs typeface="Arial" panose="020B0604020202020204" pitchFamily="34" charset="0"/>
            </a:endParaRPr>
          </a:p>
          <a:p>
            <a:pPr marL="688975" indent="-463550" algn="l" eaLnBrk="1" hangingPunct="1">
              <a:buClr>
                <a:srgbClr val="0070C0"/>
              </a:buClr>
              <a:buFont typeface="Wingdings" panose="05000000000000000000" pitchFamily="2" charset="2"/>
              <a:buChar char="§"/>
              <a:defRPr/>
            </a:pPr>
            <a:r>
              <a:rPr lang="en-US" sz="3900" dirty="0">
                <a:solidFill>
                  <a:schemeClr val="tx1"/>
                </a:solidFill>
                <a:latin typeface="Arial" panose="020B0604020202020204" pitchFamily="34" charset="0"/>
                <a:cs typeface="Arial" panose="020B0604020202020204" pitchFamily="34" charset="0"/>
              </a:rPr>
              <a:t>Having a panic attack</a:t>
            </a:r>
          </a:p>
          <a:p>
            <a:pPr marL="688975" indent="-463550">
              <a:buClr>
                <a:srgbClr val="0070C0"/>
              </a:buClr>
              <a:buFont typeface="Wingdings" panose="05000000000000000000" pitchFamily="2" charset="2"/>
              <a:buChar char="§"/>
              <a:defRPr/>
            </a:pPr>
            <a:endParaRPr lang="en-US" sz="500" dirty="0">
              <a:solidFill>
                <a:schemeClr val="tx1"/>
              </a:solidFill>
              <a:latin typeface="Arial" panose="020B0604020202020204" pitchFamily="34" charset="0"/>
              <a:cs typeface="Arial" panose="020B0604020202020204" pitchFamily="34" charset="0"/>
            </a:endParaRPr>
          </a:p>
          <a:p>
            <a:pPr marL="688975" indent="-463550">
              <a:buClr>
                <a:srgbClr val="0070C0"/>
              </a:buClr>
              <a:buFont typeface="Wingdings" panose="05000000000000000000" pitchFamily="2" charset="2"/>
              <a:buChar char="§"/>
              <a:defRPr/>
            </a:pPr>
            <a:r>
              <a:rPr lang="en-US" sz="3900" dirty="0">
                <a:solidFill>
                  <a:schemeClr val="tx1"/>
                </a:solidFill>
                <a:latin typeface="Arial" panose="020B0604020202020204" pitchFamily="34" charset="0"/>
                <a:cs typeface="Arial" panose="020B0604020202020204" pitchFamily="34" charset="0"/>
              </a:rPr>
              <a:t>Has had a traumatic                              experience</a:t>
            </a:r>
          </a:p>
          <a:p>
            <a:pPr marL="688975" indent="-463550">
              <a:buClr>
                <a:srgbClr val="0070C0"/>
              </a:buClr>
              <a:buFont typeface="Wingdings" panose="05000000000000000000" pitchFamily="2" charset="2"/>
              <a:buChar char="§"/>
              <a:defRPr/>
            </a:pPr>
            <a:endParaRPr lang="en-US" sz="500" dirty="0">
              <a:solidFill>
                <a:schemeClr val="tx1"/>
              </a:solidFill>
              <a:latin typeface="Arial" panose="020B0604020202020204" pitchFamily="34" charset="0"/>
              <a:cs typeface="Arial" panose="020B0604020202020204" pitchFamily="34" charset="0"/>
            </a:endParaRPr>
          </a:p>
          <a:p>
            <a:pPr marL="688975" indent="-463550">
              <a:buClr>
                <a:srgbClr val="0070C0"/>
              </a:buClr>
              <a:buFont typeface="Wingdings" panose="05000000000000000000" pitchFamily="2" charset="2"/>
              <a:buChar char="§"/>
              <a:defRPr/>
            </a:pPr>
            <a:r>
              <a:rPr lang="en-US" sz="3900" dirty="0">
                <a:solidFill>
                  <a:schemeClr val="tx1"/>
                </a:solidFill>
                <a:latin typeface="Arial" panose="020B0604020202020204" pitchFamily="34" charset="0"/>
                <a:cs typeface="Arial" panose="020B0604020202020204" pitchFamily="34" charset="0"/>
              </a:rPr>
              <a:t>Unwilling to seek professional                                help.</a:t>
            </a:r>
          </a:p>
          <a:p>
            <a:pPr marL="457200" indent="-457200" algn="l" eaLnBrk="1" hangingPunct="1">
              <a:buFont typeface="Wingdings" panose="05000000000000000000" pitchFamily="2" charset="2"/>
              <a:buChar char="§"/>
              <a:defRPr/>
            </a:pPr>
            <a:endParaRPr lang="en-US" sz="3900" dirty="0">
              <a:solidFill>
                <a:schemeClr val="tx1"/>
              </a:solidFill>
              <a:cs typeface="Times New Roman" pitchFamily="18" charset="0"/>
            </a:endParaRPr>
          </a:p>
          <a:p>
            <a:pPr algn="l" eaLnBrk="1" hangingPunct="1">
              <a:buFontTx/>
              <a:buChar char="•"/>
              <a:defRPr/>
            </a:pPr>
            <a:endParaRPr lang="en-US" sz="2800" dirty="0">
              <a:solidFill>
                <a:srgbClr val="138F69"/>
              </a:solidFill>
              <a:cs typeface="Times New Roman" pitchFamily="18" charset="0"/>
            </a:endParaRPr>
          </a:p>
        </p:txBody>
      </p:sp>
      <p:pic>
        <p:nvPicPr>
          <p:cNvPr id="4" name="Picture 6" descr="mhfa_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027" y="1749424"/>
            <a:ext cx="2163959" cy="340102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stretch>
            <a:fillRect/>
          </a:stretch>
        </p:blipFill>
        <p:spPr>
          <a:xfrm>
            <a:off x="8379311" y="3654350"/>
            <a:ext cx="3605605" cy="221373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947271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ctrTitle"/>
          </p:nvPr>
        </p:nvSpPr>
        <p:spPr>
          <a:xfrm>
            <a:off x="1642335" y="106164"/>
            <a:ext cx="8964613" cy="855588"/>
          </a:xfrm>
        </p:spPr>
        <p:txBody>
          <a:bodyPr/>
          <a:lstStyle/>
          <a:p>
            <a:pPr>
              <a:defRPr/>
            </a:pPr>
            <a:r>
              <a:rPr lang="en-US" sz="4400" b="1" dirty="0">
                <a:solidFill>
                  <a:srgbClr val="0070C0"/>
                </a:solidFill>
                <a:latin typeface="Arial" panose="020B0604020202020204" pitchFamily="34" charset="0"/>
                <a:cs typeface="Arial" panose="020B0604020202020204" pitchFamily="34" charset="0"/>
              </a:rPr>
              <a:t>Growth of Mental Health First Aid </a:t>
            </a:r>
            <a:endParaRPr lang="en-US" sz="3200" dirty="0">
              <a:solidFill>
                <a:schemeClr val="accent2">
                  <a:lumMod val="75000"/>
                </a:schemeClr>
              </a:solidFill>
              <a:cs typeface="Times New Roman" pitchFamily="18" charset="0"/>
            </a:endParaRPr>
          </a:p>
        </p:txBody>
      </p:sp>
      <p:sp>
        <p:nvSpPr>
          <p:cNvPr id="27651" name="Rectangle 3"/>
          <p:cNvSpPr>
            <a:spLocks noGrp="1" noChangeArrowheads="1"/>
          </p:cNvSpPr>
          <p:nvPr>
            <p:ph type="subTitle" idx="1"/>
          </p:nvPr>
        </p:nvSpPr>
        <p:spPr>
          <a:xfrm>
            <a:off x="2895600" y="1524001"/>
            <a:ext cx="6477000" cy="2841625"/>
          </a:xfrm>
        </p:spPr>
        <p:txBody>
          <a:bodyPr/>
          <a:lstStyle/>
          <a:p>
            <a:pPr algn="l" eaLnBrk="1" hangingPunct="1"/>
            <a:endParaRPr lang="en-US" altLang="en-US">
              <a:solidFill>
                <a:srgbClr val="138F69"/>
              </a:solidFill>
              <a:cs typeface="Times New Roman" panose="02020603050405020304" pitchFamily="18" charset="0"/>
            </a:endParaRPr>
          </a:p>
          <a:p>
            <a:pPr algn="l" eaLnBrk="1" hangingPunct="1"/>
            <a:endParaRPr lang="en-US" altLang="en-US">
              <a:solidFill>
                <a:srgbClr val="138F69"/>
              </a:solidFill>
              <a:cs typeface="Times New Roman" panose="02020603050405020304" pitchFamily="18" charset="0"/>
            </a:endParaRPr>
          </a:p>
          <a:p>
            <a:pPr eaLnBrk="1" hangingPunct="1"/>
            <a:endParaRPr lang="en-US" altLang="en-US">
              <a:solidFill>
                <a:srgbClr val="7352A4"/>
              </a:solidFill>
              <a:cs typeface="Times New Roman" panose="02020603050405020304" pitchFamily="18" charset="0"/>
            </a:endParaRPr>
          </a:p>
        </p:txBody>
      </p:sp>
      <p:sp>
        <p:nvSpPr>
          <p:cNvPr id="27652" name="Slide Number Placeholder 6"/>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AAF16E89-8B91-434C-B23C-DBEA7DA42540}" type="slidenum">
              <a:rPr lang="en-US" altLang="en-US" sz="1400"/>
              <a:pPr>
                <a:spcBef>
                  <a:spcPct val="0"/>
                </a:spcBef>
                <a:buFontTx/>
                <a:buNone/>
              </a:pPr>
              <a:t>26</a:t>
            </a:fld>
            <a:endParaRPr lang="en-US" altLang="en-US" sz="1400"/>
          </a:p>
        </p:txBody>
      </p:sp>
      <p:pic>
        <p:nvPicPr>
          <p:cNvPr id="27653" name="Picture 8"/>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rot="21291360">
            <a:off x="383768" y="1751357"/>
            <a:ext cx="2459855" cy="324291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68041">
            <a:off x="9261662" y="3786432"/>
            <a:ext cx="2153004" cy="283832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3057935" y="1312359"/>
            <a:ext cx="8366685" cy="3785652"/>
          </a:xfrm>
          <a:prstGeom prst="rect">
            <a:avLst/>
          </a:prstGeom>
        </p:spPr>
        <p:txBody>
          <a:bodyPr wrap="square">
            <a:spAutoFit/>
          </a:bodyPr>
          <a:lstStyle/>
          <a:p>
            <a:pPr marL="285750" indent="-285750">
              <a:buClr>
                <a:srgbClr val="0070C0"/>
              </a:buClr>
              <a:buFont typeface="Wingdings" panose="05000000000000000000" pitchFamily="2" charset="2"/>
              <a:buChar char="§"/>
            </a:pPr>
            <a:r>
              <a:rPr lang="en-US" sz="2400" dirty="0">
                <a:latin typeface="Arial" panose="020B0604020202020204" pitchFamily="34" charset="0"/>
                <a:cs typeface="Arial" panose="020B0604020202020204" pitchFamily="34" charset="0"/>
              </a:rPr>
              <a:t>This program has spread across Australia and the world. </a:t>
            </a:r>
          </a:p>
          <a:p>
            <a:pPr marL="285750" indent="-285750">
              <a:buClr>
                <a:srgbClr val="0070C0"/>
              </a:buClr>
              <a:buFont typeface="Wingdings" panose="05000000000000000000" pitchFamily="2" charset="2"/>
              <a:buChar char="§"/>
            </a:pPr>
            <a:endParaRPr lang="en-US" sz="800" dirty="0">
              <a:latin typeface="Arial" panose="020B0604020202020204" pitchFamily="34" charset="0"/>
              <a:cs typeface="Arial" panose="020B0604020202020204" pitchFamily="34" charset="0"/>
            </a:endParaRPr>
          </a:p>
          <a:p>
            <a:pPr marL="285750" indent="-285750">
              <a:buClr>
                <a:srgbClr val="0070C0"/>
              </a:buClr>
              <a:buFont typeface="Wingdings" panose="05000000000000000000" pitchFamily="2" charset="2"/>
              <a:buChar char="§"/>
            </a:pPr>
            <a:r>
              <a:rPr lang="en-US" sz="2400" dirty="0">
                <a:latin typeface="Arial" panose="020B0604020202020204" pitchFamily="34" charset="0"/>
                <a:cs typeface="Arial" panose="020B0604020202020204" pitchFamily="34" charset="0"/>
              </a:rPr>
              <a:t>By 2015, 350,000  Australians had been trained in MHFA.</a:t>
            </a:r>
          </a:p>
          <a:p>
            <a:pPr marL="285750" indent="-285750">
              <a:buClr>
                <a:srgbClr val="0070C0"/>
              </a:buClr>
              <a:buFont typeface="Wingdings" panose="05000000000000000000" pitchFamily="2" charset="2"/>
              <a:buChar char="§"/>
            </a:pPr>
            <a:endParaRPr lang="en-US" sz="800" dirty="0">
              <a:latin typeface="Arial" panose="020B0604020202020204" pitchFamily="34" charset="0"/>
              <a:cs typeface="Arial" panose="020B0604020202020204" pitchFamily="34" charset="0"/>
            </a:endParaRPr>
          </a:p>
          <a:p>
            <a:pPr marL="285750" indent="-285750">
              <a:buClr>
                <a:srgbClr val="0070C0"/>
              </a:buClr>
              <a:buFont typeface="Wingdings" panose="05000000000000000000" pitchFamily="2" charset="2"/>
              <a:buChar char="§"/>
            </a:pPr>
            <a:r>
              <a:rPr lang="en-US" sz="2400" dirty="0">
                <a:latin typeface="Arial" panose="020B0604020202020204" pitchFamily="34" charset="0"/>
                <a:cs typeface="Arial" panose="020B0604020202020204" pitchFamily="34" charset="0"/>
              </a:rPr>
              <a:t>The training has been adapted to various cultural groups in Australia, including Aboriginal and Torres Strait Islander peoples, Vietnamese Australians and Chinese Australians.</a:t>
            </a:r>
            <a:endParaRPr lang="en-US" sz="2400" baseline="30000" dirty="0">
              <a:latin typeface="Arial" panose="020B0604020202020204" pitchFamily="34" charset="0"/>
              <a:cs typeface="Arial" panose="020B0604020202020204" pitchFamily="34" charset="0"/>
            </a:endParaRPr>
          </a:p>
          <a:p>
            <a:pPr marL="285750" indent="-285750">
              <a:buClr>
                <a:srgbClr val="0070C0"/>
              </a:buClr>
              <a:buFont typeface="Wingdings" panose="05000000000000000000" pitchFamily="2" charset="2"/>
              <a:buChar char="§"/>
            </a:pPr>
            <a:endParaRPr lang="en-US" sz="800" dirty="0">
              <a:latin typeface="Arial" panose="020B0604020202020204" pitchFamily="34" charset="0"/>
              <a:cs typeface="Arial" panose="020B0604020202020204" pitchFamily="34" charset="0"/>
            </a:endParaRPr>
          </a:p>
          <a:p>
            <a:pPr marL="285750" indent="-285750">
              <a:buClr>
                <a:srgbClr val="0070C0"/>
              </a:buClr>
              <a:buFont typeface="Wingdings" panose="05000000000000000000" pitchFamily="2" charset="2"/>
              <a:buChar char="§"/>
            </a:pPr>
            <a:r>
              <a:rPr lang="en-US" sz="2400" dirty="0">
                <a:latin typeface="Arial" panose="020B0604020202020204" pitchFamily="34" charset="0"/>
                <a:cs typeface="Arial" panose="020B0604020202020204" pitchFamily="34" charset="0"/>
              </a:rPr>
              <a:t>The training program has spread to </a:t>
            </a:r>
          </a:p>
          <a:p>
            <a:pPr>
              <a:buClr>
                <a:srgbClr val="0070C0"/>
              </a:buClr>
            </a:pPr>
            <a:r>
              <a:rPr lang="en-US" sz="2400" dirty="0">
                <a:latin typeface="Arial" panose="020B0604020202020204" pitchFamily="34" charset="0"/>
                <a:cs typeface="Arial" panose="020B0604020202020204" pitchFamily="34" charset="0"/>
              </a:rPr>
              <a:t>    many other countries and 1.2 million </a:t>
            </a:r>
          </a:p>
          <a:p>
            <a:pPr>
              <a:buClr>
                <a:srgbClr val="0070C0"/>
              </a:buClr>
            </a:pPr>
            <a:r>
              <a:rPr lang="en-US" sz="2400" dirty="0">
                <a:latin typeface="Arial" panose="020B0604020202020204" pitchFamily="34" charset="0"/>
                <a:cs typeface="Arial" panose="020B0604020202020204" pitchFamily="34" charset="0"/>
              </a:rPr>
              <a:t>    people have been trained in Mental </a:t>
            </a:r>
          </a:p>
          <a:p>
            <a:pPr>
              <a:buClr>
                <a:srgbClr val="0070C0"/>
              </a:buClr>
            </a:pPr>
            <a:r>
              <a:rPr lang="en-US" sz="2400" dirty="0">
                <a:latin typeface="Arial" panose="020B0604020202020204" pitchFamily="34" charset="0"/>
                <a:cs typeface="Arial" panose="020B0604020202020204" pitchFamily="34" charset="0"/>
              </a:rPr>
              <a:t>    Health First Aid globally</a:t>
            </a:r>
          </a:p>
        </p:txBody>
      </p:sp>
      <p:pic>
        <p:nvPicPr>
          <p:cNvPr id="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8773" y="5402382"/>
            <a:ext cx="3128391" cy="100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4426860" y="5719928"/>
            <a:ext cx="3797835" cy="369332"/>
          </a:xfrm>
          <a:prstGeom prst="rect">
            <a:avLst/>
          </a:prstGeom>
          <a:solidFill>
            <a:schemeClr val="bg2"/>
          </a:solidFill>
        </p:spPr>
        <p:txBody>
          <a:bodyPr wrap="none">
            <a:spAutoFit/>
          </a:bodyPr>
          <a:lstStyle/>
          <a:p>
            <a:r>
              <a:rPr lang="en-US" b="1" dirty="0">
                <a:solidFill>
                  <a:srgbClr val="002060"/>
                </a:solidFill>
              </a:rPr>
              <a:t>MHFA Website</a:t>
            </a:r>
            <a:r>
              <a:rPr lang="en-US" dirty="0"/>
              <a:t>: </a:t>
            </a:r>
            <a:r>
              <a:rPr lang="en-US" b="1" dirty="0">
                <a:solidFill>
                  <a:srgbClr val="0044CC"/>
                </a:solidFill>
              </a:rPr>
              <a:t>https://mhfa.com.au/   </a:t>
            </a:r>
          </a:p>
        </p:txBody>
      </p:sp>
    </p:spTree>
    <p:extLst>
      <p:ext uri="{BB962C8B-B14F-4D97-AF65-F5344CB8AC3E}">
        <p14:creationId xmlns:p14="http://schemas.microsoft.com/office/powerpoint/2010/main" val="736235394"/>
      </p:ext>
    </p:extLst>
  </p:cSld>
  <p:clrMapOvr>
    <a:masterClrMapping/>
  </p:clrMapOvr>
  <p:transition advClick="0"/>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ron and pam\Pictures\img020.jpg"/>
          <p:cNvPicPr>
            <a:picLocks noChangeAspect="1" noChangeArrowheads="1"/>
          </p:cNvPicPr>
          <p:nvPr/>
        </p:nvPicPr>
        <p:blipFill>
          <a:blip r:embed="rId2" cstate="print"/>
          <a:srcRect/>
          <a:stretch>
            <a:fillRect/>
          </a:stretch>
        </p:blipFill>
        <p:spPr bwMode="auto">
          <a:xfrm>
            <a:off x="8416792" y="1206524"/>
            <a:ext cx="3487132" cy="4732913"/>
          </a:xfrm>
          <a:prstGeom prst="rect">
            <a:avLst/>
          </a:prstGeom>
          <a:ln>
            <a:noFill/>
          </a:ln>
          <a:effectLst>
            <a:outerShdw blurRad="190500" algn="tl" rotWithShape="0">
              <a:srgbClr val="000000">
                <a:alpha val="70000"/>
              </a:srgbClr>
            </a:outerShdw>
          </a:effectLst>
        </p:spPr>
      </p:pic>
      <p:sp>
        <p:nvSpPr>
          <p:cNvPr id="2" name="Rectangle 1"/>
          <p:cNvSpPr/>
          <p:nvPr/>
        </p:nvSpPr>
        <p:spPr>
          <a:xfrm>
            <a:off x="2832149" y="754694"/>
            <a:ext cx="5421854" cy="5816977"/>
          </a:xfrm>
          <a:prstGeom prst="rect">
            <a:avLst/>
          </a:prstGeom>
          <a:noFill/>
        </p:spPr>
        <p:txBody>
          <a:bodyPr wrap="square">
            <a:spAutoFit/>
          </a:bodyPr>
          <a:lstStyle/>
          <a:p>
            <a:pPr algn="ctr"/>
            <a:endParaRPr lang="en-AU" sz="800" b="1" dirty="0">
              <a:solidFill>
                <a:srgbClr val="0070C0"/>
              </a:solidFill>
              <a:latin typeface="Cambria" panose="02040503050406030204" pitchFamily="18" charset="0"/>
            </a:endParaRPr>
          </a:p>
          <a:p>
            <a:pPr algn="ctr"/>
            <a:r>
              <a:rPr lang="en-AU" sz="4000" b="1" dirty="0">
                <a:solidFill>
                  <a:srgbClr val="0070C0"/>
                </a:solidFill>
                <a:latin typeface="Cambria" panose="02040503050406030204" pitchFamily="18" charset="0"/>
              </a:rPr>
              <a:t>JOIN US ON                                          </a:t>
            </a:r>
          </a:p>
          <a:p>
            <a:pPr algn="ctr"/>
            <a:endParaRPr lang="en-AU" sz="1000" b="1" dirty="0">
              <a:solidFill>
                <a:srgbClr val="0070C0"/>
              </a:solidFill>
              <a:latin typeface="Cambria" panose="02040503050406030204" pitchFamily="18" charset="0"/>
            </a:endParaRPr>
          </a:p>
          <a:p>
            <a:pPr algn="ctr"/>
            <a:r>
              <a:rPr lang="en-AU" sz="3200" b="1" dirty="0">
                <a:solidFill>
                  <a:srgbClr val="DE00DE"/>
                </a:solidFill>
                <a:latin typeface="Cambria" panose="02040503050406030204" pitchFamily="18" charset="0"/>
              </a:rPr>
              <a:t>Friday October 7</a:t>
            </a:r>
            <a:r>
              <a:rPr lang="en-AU" sz="3200" b="1" baseline="30000" dirty="0">
                <a:solidFill>
                  <a:srgbClr val="DE00DE"/>
                </a:solidFill>
                <a:latin typeface="Cambria" panose="02040503050406030204" pitchFamily="18" charset="0"/>
              </a:rPr>
              <a:t>th</a:t>
            </a:r>
            <a:r>
              <a:rPr lang="en-AU" sz="3200" b="1" dirty="0">
                <a:solidFill>
                  <a:srgbClr val="DE00DE"/>
                </a:solidFill>
                <a:latin typeface="Cambria" panose="02040503050406030204" pitchFamily="18" charset="0"/>
              </a:rPr>
              <a:t>  2016</a:t>
            </a:r>
          </a:p>
          <a:p>
            <a:pPr algn="ctr"/>
            <a:endParaRPr lang="en-AU" sz="800" b="1" dirty="0">
              <a:solidFill>
                <a:srgbClr val="0070C0"/>
              </a:solidFill>
              <a:latin typeface="Cambria" panose="02040503050406030204" pitchFamily="18" charset="0"/>
            </a:endParaRPr>
          </a:p>
          <a:p>
            <a:pPr algn="ctr"/>
            <a:r>
              <a:rPr lang="en-AU" sz="2800" b="1" dirty="0">
                <a:solidFill>
                  <a:srgbClr val="0070C0"/>
                </a:solidFill>
                <a:latin typeface="Cambria" panose="02040503050406030204" pitchFamily="18" charset="0"/>
              </a:rPr>
              <a:t>to</a:t>
            </a:r>
          </a:p>
          <a:p>
            <a:pPr algn="ctr"/>
            <a:endParaRPr lang="en-AU" sz="1400" dirty="0"/>
          </a:p>
          <a:p>
            <a:pPr algn="ctr"/>
            <a:r>
              <a:rPr lang="en-AU" sz="3600" b="1" dirty="0">
                <a:effectLst>
                  <a:outerShdw blurRad="38100" dist="38100" dir="2700000" algn="tl">
                    <a:srgbClr val="000000">
                      <a:alpha val="43137"/>
                    </a:srgbClr>
                  </a:outerShdw>
                </a:effectLst>
                <a:latin typeface="Century Gothic" panose="020B0502020202020204" pitchFamily="34" charset="0"/>
              </a:rPr>
              <a:t>LIFT THE LID                                                                 </a:t>
            </a:r>
            <a:r>
              <a:rPr lang="en-AU" sz="2800" b="1" dirty="0">
                <a:latin typeface="Lucida Handwriting" panose="03010101010101010101" pitchFamily="66" charset="0"/>
              </a:rPr>
              <a:t>on</a:t>
            </a:r>
            <a:r>
              <a:rPr lang="en-AU" sz="2800" b="1" dirty="0">
                <a:latin typeface="Century Gothic" panose="020B0502020202020204" pitchFamily="34" charset="0"/>
              </a:rPr>
              <a:t> </a:t>
            </a:r>
            <a:r>
              <a:rPr lang="en-AU" sz="3600" b="1" dirty="0">
                <a:latin typeface="Century Gothic" panose="020B0502020202020204" pitchFamily="34" charset="0"/>
              </a:rPr>
              <a:t>                              </a:t>
            </a:r>
            <a:r>
              <a:rPr lang="en-AU" sz="3600" b="1" dirty="0">
                <a:latin typeface="Lucida Handwriting" panose="03010101010101010101" pitchFamily="66" charset="0"/>
              </a:rPr>
              <a:t>mental illness</a:t>
            </a:r>
            <a:endParaRPr lang="en-AU" dirty="0"/>
          </a:p>
          <a:p>
            <a:pPr algn="ctr"/>
            <a:endParaRPr lang="en-AU" sz="4400" b="1" dirty="0">
              <a:solidFill>
                <a:srgbClr val="DE00DE"/>
              </a:solidFill>
              <a:latin typeface="Cambria" panose="02040503050406030204" pitchFamily="18" charset="0"/>
            </a:endParaRPr>
          </a:p>
          <a:p>
            <a:pPr algn="ctr"/>
            <a:r>
              <a:rPr lang="en-AU" sz="2000" b="1" dirty="0">
                <a:solidFill>
                  <a:srgbClr val="0070C0"/>
                </a:solidFill>
                <a:latin typeface="Cambria" panose="02040503050406030204" pitchFamily="18" charset="0"/>
              </a:rPr>
              <a:t>All funds received will be used                                for medical research</a:t>
            </a:r>
          </a:p>
          <a:p>
            <a:pPr algn="ctr"/>
            <a:endParaRPr lang="en-AU" sz="2000" b="1" dirty="0">
              <a:solidFill>
                <a:srgbClr val="0070C0"/>
              </a:solidFill>
              <a:latin typeface="Cambria" panose="02040503050406030204" pitchFamily="18" charset="0"/>
            </a:endParaRPr>
          </a:p>
          <a:p>
            <a:pPr algn="ctr"/>
            <a:endParaRPr lang="en-AU" sz="2000" b="1" dirty="0">
              <a:solidFill>
                <a:srgbClr val="0070C0"/>
              </a:solidFill>
              <a:latin typeface="Cambria" panose="02040503050406030204" pitchFamily="18" charset="0"/>
            </a:endParaRPr>
          </a:p>
        </p:txBody>
      </p:sp>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backgroundRemoval t="0" b="100000" l="0" r="99320">
                        <a14:foregroundMark x1="19388" y1="42308" x2="41497" y2="40705"/>
                        <a14:foregroundMark x1="52721" y1="39744" x2="71088" y2="42308"/>
                        <a14:foregroundMark x1="74830" y1="37179" x2="72449" y2="43269"/>
                      </a14:backgroundRemoval>
                    </a14:imgEffect>
                    <a14:imgEffect>
                      <a14:sharpenSoften amount="25000"/>
                    </a14:imgEffect>
                  </a14:imgLayer>
                </a14:imgProps>
              </a:ext>
            </a:extLst>
          </a:blip>
          <a:stretch>
            <a:fillRect/>
          </a:stretch>
        </p:blipFill>
        <p:spPr>
          <a:xfrm>
            <a:off x="311039" y="3313356"/>
            <a:ext cx="2354122" cy="2498252"/>
          </a:xfrm>
          <a:prstGeom prst="rect">
            <a:avLst/>
          </a:prstGeom>
        </p:spPr>
      </p:pic>
      <p:pic>
        <p:nvPicPr>
          <p:cNvPr id="5" name="Picture 4"/>
          <p:cNvPicPr>
            <a:picLocks noChangeAspect="1"/>
          </p:cNvPicPr>
          <p:nvPr/>
        </p:nvPicPr>
        <p:blipFill>
          <a:blip r:embed="rId5"/>
          <a:stretch>
            <a:fillRect/>
          </a:stretch>
        </p:blipFill>
        <p:spPr>
          <a:xfrm>
            <a:off x="311039" y="584754"/>
            <a:ext cx="2500963" cy="2341327"/>
          </a:xfrm>
          <a:prstGeom prst="rect">
            <a:avLst/>
          </a:prstGeom>
        </p:spPr>
      </p:pic>
    </p:spTree>
    <p:extLst>
      <p:ext uri="{BB962C8B-B14F-4D97-AF65-F5344CB8AC3E}">
        <p14:creationId xmlns:p14="http://schemas.microsoft.com/office/powerpoint/2010/main" val="386015676"/>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7130" y="84232"/>
            <a:ext cx="10772775" cy="970017"/>
          </a:xfrm>
        </p:spPr>
        <p:txBody>
          <a:bodyPr>
            <a:normAutofit/>
          </a:bodyPr>
          <a:lstStyle/>
          <a:p>
            <a:pPr algn="ctr"/>
            <a:r>
              <a:rPr lang="en-AU" sz="4400" b="1" dirty="0">
                <a:solidFill>
                  <a:srgbClr val="0070C0"/>
                </a:solidFill>
                <a:latin typeface="Arial" panose="020B0604020202020204" pitchFamily="34" charset="0"/>
                <a:cs typeface="Arial" panose="020B0604020202020204" pitchFamily="34" charset="0"/>
              </a:rPr>
              <a:t>The </a:t>
            </a:r>
            <a:r>
              <a:rPr lang="en-AU" sz="4400" b="1" i="1" dirty="0">
                <a:solidFill>
                  <a:srgbClr val="0070C0"/>
                </a:solidFill>
                <a:latin typeface="Arial" panose="020B0604020202020204" pitchFamily="34" charset="0"/>
                <a:cs typeface="Arial" panose="020B0604020202020204" pitchFamily="34" charset="0"/>
              </a:rPr>
              <a:t>LIFT THE LID </a:t>
            </a:r>
            <a:r>
              <a:rPr lang="en-AU" sz="4400" b="1" dirty="0">
                <a:solidFill>
                  <a:srgbClr val="0070C0"/>
                </a:solidFill>
                <a:latin typeface="Arial" panose="020B0604020202020204" pitchFamily="34" charset="0"/>
                <a:cs typeface="Arial" panose="020B0604020202020204" pitchFamily="34" charset="0"/>
              </a:rPr>
              <a:t>campaign</a:t>
            </a:r>
            <a:endParaRPr lang="en-US" sz="4400" b="1" dirty="0">
              <a:solidFill>
                <a:srgbClr val="0070C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667130" y="1018086"/>
            <a:ext cx="10304698" cy="5839914"/>
          </a:xfrm>
          <a:solidFill>
            <a:schemeClr val="bg2"/>
          </a:solidFill>
        </p:spPr>
        <p:txBody>
          <a:bodyPr>
            <a:normAutofit fontScale="70000" lnSpcReduction="20000"/>
          </a:bodyPr>
          <a:lstStyle/>
          <a:p>
            <a:pPr marL="290513" indent="-290513">
              <a:buClr>
                <a:srgbClr val="0070C0"/>
              </a:buClr>
              <a:buFont typeface="Wingdings" panose="05000000000000000000" pitchFamily="2" charset="2"/>
              <a:buChar char="§"/>
            </a:pPr>
            <a:endParaRPr lang="en-AU" sz="800" dirty="0">
              <a:latin typeface="Arial" panose="020B0604020202020204" pitchFamily="34" charset="0"/>
              <a:cs typeface="Arial" panose="020B0604020202020204" pitchFamily="34" charset="0"/>
            </a:endParaRPr>
          </a:p>
          <a:p>
            <a:pPr marL="290513" indent="-290513">
              <a:lnSpc>
                <a:spcPct val="120000"/>
              </a:lnSpc>
              <a:buClr>
                <a:srgbClr val="0070C0"/>
              </a:buClr>
              <a:buFont typeface="Wingdings" panose="05000000000000000000" pitchFamily="2" charset="2"/>
              <a:buChar char="§"/>
            </a:pPr>
            <a:r>
              <a:rPr lang="en-AU" sz="2900" dirty="0">
                <a:latin typeface="Arial" panose="020B0604020202020204" pitchFamily="34" charset="0"/>
                <a:cs typeface="Arial" panose="020B0604020202020204" pitchFamily="34" charset="0"/>
              </a:rPr>
              <a:t>Aims to raise funds from the general public to significantly increase ARH research                         into mental illness prevention.</a:t>
            </a:r>
            <a:endParaRPr lang="en-AU" sz="800" dirty="0">
              <a:latin typeface="Arial" panose="020B0604020202020204" pitchFamily="34" charset="0"/>
              <a:cs typeface="Arial" panose="020B0604020202020204" pitchFamily="34" charset="0"/>
            </a:endParaRPr>
          </a:p>
          <a:p>
            <a:pPr marL="290513" indent="-290513">
              <a:lnSpc>
                <a:spcPct val="120000"/>
              </a:lnSpc>
              <a:buClr>
                <a:srgbClr val="0070C0"/>
              </a:buClr>
              <a:buFont typeface="Wingdings" panose="05000000000000000000" pitchFamily="2" charset="2"/>
              <a:buChar char="§"/>
            </a:pPr>
            <a:r>
              <a:rPr lang="en-AU" sz="2900" dirty="0">
                <a:latin typeface="Arial" panose="020B0604020202020204" pitchFamily="34" charset="0"/>
                <a:cs typeface="Arial" panose="020B0604020202020204" pitchFamily="34" charset="0"/>
              </a:rPr>
              <a:t>The Governor of Victoria, </a:t>
            </a:r>
            <a:r>
              <a:rPr lang="en-AU" sz="2900" b="1" dirty="0">
                <a:latin typeface="Arial" panose="020B0604020202020204" pitchFamily="34" charset="0"/>
                <a:cs typeface="Arial" panose="020B0604020202020204" pitchFamily="34" charset="0"/>
              </a:rPr>
              <a:t>Linda Dessau</a:t>
            </a:r>
            <a:r>
              <a:rPr lang="en-AU" sz="2900" dirty="0">
                <a:latin typeface="Arial" panose="020B0604020202020204" pitchFamily="34" charset="0"/>
                <a:cs typeface="Arial" panose="020B0604020202020204" pitchFamily="34" charset="0"/>
              </a:rPr>
              <a:t>, The Lord mayor </a:t>
            </a:r>
            <a:r>
              <a:rPr lang="en-AU" sz="2900" b="1" dirty="0">
                <a:latin typeface="Arial" panose="020B0604020202020204" pitchFamily="34" charset="0"/>
                <a:cs typeface="Arial" panose="020B0604020202020204" pitchFamily="34" charset="0"/>
              </a:rPr>
              <a:t>Robert Doyle</a:t>
            </a:r>
            <a:r>
              <a:rPr lang="en-AU" sz="2900" dirty="0">
                <a:latin typeface="Arial" panose="020B0604020202020204" pitchFamily="34" charset="0"/>
                <a:cs typeface="Arial" panose="020B0604020202020204" pitchFamily="34" charset="0"/>
              </a:rPr>
              <a:t>, 3AW,s </a:t>
            </a:r>
            <a:r>
              <a:rPr lang="en-AU" sz="2900" b="1" dirty="0">
                <a:latin typeface="Arial" panose="020B0604020202020204" pitchFamily="34" charset="0"/>
                <a:cs typeface="Arial" panose="020B0604020202020204" pitchFamily="34" charset="0"/>
              </a:rPr>
              <a:t>Neil Mitchell</a:t>
            </a:r>
            <a:r>
              <a:rPr lang="en-AU" sz="2900" dirty="0">
                <a:latin typeface="Arial" panose="020B0604020202020204" pitchFamily="34" charset="0"/>
                <a:cs typeface="Arial" panose="020B0604020202020204" pitchFamily="34" charset="0"/>
              </a:rPr>
              <a:t>, </a:t>
            </a:r>
            <a:r>
              <a:rPr lang="en-AU" sz="2900" b="1" dirty="0">
                <a:latin typeface="Arial" panose="020B0604020202020204" pitchFamily="34" charset="0"/>
                <a:cs typeface="Arial" panose="020B0604020202020204" pitchFamily="34" charset="0"/>
              </a:rPr>
              <a:t>Metro trains </a:t>
            </a:r>
            <a:r>
              <a:rPr lang="en-AU" sz="2900" dirty="0">
                <a:latin typeface="Arial" panose="020B0604020202020204" pitchFamily="34" charset="0"/>
                <a:cs typeface="Arial" panose="020B0604020202020204" pitchFamily="34" charset="0"/>
              </a:rPr>
              <a:t>&amp; the </a:t>
            </a:r>
            <a:r>
              <a:rPr lang="en-AU" sz="2900" b="1" dirty="0">
                <a:latin typeface="Arial" panose="020B0604020202020204" pitchFamily="34" charset="0"/>
                <a:cs typeface="Arial" panose="020B0604020202020204" pitchFamily="34" charset="0"/>
              </a:rPr>
              <a:t>Herald Sun Newspaper </a:t>
            </a:r>
            <a:r>
              <a:rPr lang="en-AU" sz="2900" dirty="0">
                <a:latin typeface="Arial" panose="020B0604020202020204" pitchFamily="34" charset="0"/>
                <a:cs typeface="Arial" panose="020B0604020202020204" pitchFamily="34" charset="0"/>
              </a:rPr>
              <a:t>are supporting the campaign</a:t>
            </a:r>
            <a:r>
              <a:rPr lang="en-AU" sz="3100" dirty="0">
                <a:latin typeface="Arial" panose="020B0604020202020204" pitchFamily="34" charset="0"/>
                <a:cs typeface="Arial" panose="020B0604020202020204" pitchFamily="34" charset="0"/>
              </a:rPr>
              <a:t>.</a:t>
            </a:r>
            <a:endParaRPr lang="en-AU" sz="800" dirty="0">
              <a:latin typeface="Arial" panose="020B0604020202020204" pitchFamily="34" charset="0"/>
              <a:cs typeface="Arial" panose="020B0604020202020204" pitchFamily="34" charset="0"/>
            </a:endParaRPr>
          </a:p>
          <a:p>
            <a:pPr marL="290513" indent="-290513">
              <a:lnSpc>
                <a:spcPct val="120000"/>
              </a:lnSpc>
              <a:buClr>
                <a:srgbClr val="0070C0"/>
              </a:buClr>
              <a:buFont typeface="Wingdings" panose="05000000000000000000" pitchFamily="2" charset="2"/>
              <a:buChar char="§"/>
            </a:pPr>
            <a:r>
              <a:rPr lang="en-AU" sz="2900" dirty="0">
                <a:latin typeface="Arial" panose="020B0604020202020204" pitchFamily="34" charset="0"/>
                <a:cs typeface="Arial" panose="020B0604020202020204" pitchFamily="34" charset="0"/>
              </a:rPr>
              <a:t>Colourful </a:t>
            </a:r>
            <a:r>
              <a:rPr lang="en-AU" sz="2900" b="1" i="1" dirty="0">
                <a:latin typeface="Arial" panose="020B0604020202020204" pitchFamily="34" charset="0"/>
                <a:cs typeface="Arial" panose="020B0604020202020204" pitchFamily="34" charset="0"/>
              </a:rPr>
              <a:t>Lift the Lid </a:t>
            </a:r>
            <a:r>
              <a:rPr lang="en-AU" sz="2900" b="1" dirty="0">
                <a:latin typeface="Arial" panose="020B0604020202020204" pitchFamily="34" charset="0"/>
                <a:cs typeface="Arial" panose="020B0604020202020204" pitchFamily="34" charset="0"/>
              </a:rPr>
              <a:t>stickers </a:t>
            </a:r>
            <a:r>
              <a:rPr lang="en-AU" sz="2900" dirty="0">
                <a:latin typeface="Arial" panose="020B0604020202020204" pitchFamily="34" charset="0"/>
                <a:cs typeface="Arial" panose="020B0604020202020204" pitchFamily="34" charset="0"/>
              </a:rPr>
              <a:t>are designed to be worn by Rotarians collecting and/or                           to be placed on the collection tins/buckets.</a:t>
            </a:r>
            <a:endParaRPr lang="en-AU" sz="800" dirty="0">
              <a:latin typeface="Arial" panose="020B0604020202020204" pitchFamily="34" charset="0"/>
              <a:cs typeface="Arial" panose="020B0604020202020204" pitchFamily="34" charset="0"/>
            </a:endParaRPr>
          </a:p>
          <a:p>
            <a:pPr marL="290513" indent="-290513">
              <a:buClr>
                <a:srgbClr val="0070C0"/>
              </a:buClr>
              <a:buFont typeface="Wingdings" panose="05000000000000000000" pitchFamily="2" charset="2"/>
              <a:buChar char="§"/>
            </a:pPr>
            <a:endParaRPr lang="en-AU" sz="400" dirty="0">
              <a:latin typeface="Arial" panose="020B0604020202020204" pitchFamily="34" charset="0"/>
              <a:cs typeface="Arial" panose="020B0604020202020204" pitchFamily="34" charset="0"/>
            </a:endParaRPr>
          </a:p>
          <a:p>
            <a:pPr marL="290513" indent="-290513">
              <a:buClr>
                <a:srgbClr val="0070C0"/>
              </a:buClr>
              <a:buFont typeface="Wingdings" panose="05000000000000000000" pitchFamily="2" charset="2"/>
              <a:buChar char="§"/>
            </a:pPr>
            <a:r>
              <a:rPr lang="en-AU" sz="2900" dirty="0">
                <a:latin typeface="Arial" panose="020B0604020202020204" pitchFamily="34" charset="0"/>
                <a:cs typeface="Arial" panose="020B0604020202020204" pitchFamily="34" charset="0"/>
              </a:rPr>
              <a:t>The collections tins or buckets are to be supplied by each Club      </a:t>
            </a:r>
          </a:p>
          <a:p>
            <a:pPr>
              <a:buClr>
                <a:srgbClr val="0070C0"/>
              </a:buClr>
              <a:buFont typeface="Wingdings" panose="05000000000000000000" pitchFamily="2" charset="2"/>
              <a:buChar char="§"/>
            </a:pPr>
            <a:endParaRPr lang="en-AU" sz="400" dirty="0">
              <a:latin typeface="Arial" panose="020B0604020202020204" pitchFamily="34" charset="0"/>
              <a:cs typeface="Arial" panose="020B0604020202020204" pitchFamily="34" charset="0"/>
            </a:endParaRPr>
          </a:p>
          <a:p>
            <a:pPr marL="290513" indent="-290513">
              <a:buClr>
                <a:srgbClr val="0070C0"/>
              </a:buClr>
              <a:buFont typeface="Wingdings" panose="05000000000000000000" pitchFamily="2" charset="2"/>
              <a:buChar char="§"/>
            </a:pPr>
            <a:r>
              <a:rPr lang="en-AU" sz="2900" dirty="0">
                <a:latin typeface="Arial" panose="020B0604020202020204" pitchFamily="34" charset="0"/>
                <a:cs typeface="Arial" panose="020B0604020202020204" pitchFamily="34" charset="0"/>
              </a:rPr>
              <a:t>Suggested </a:t>
            </a:r>
            <a:r>
              <a:rPr lang="en-AU" sz="2900" b="1" dirty="0">
                <a:latin typeface="Arial" panose="020B0604020202020204" pitchFamily="34" charset="0"/>
                <a:cs typeface="Arial" panose="020B0604020202020204" pitchFamily="34" charset="0"/>
              </a:rPr>
              <a:t>collection points </a:t>
            </a:r>
            <a:r>
              <a:rPr lang="en-AU" sz="2900" dirty="0">
                <a:latin typeface="Arial" panose="020B0604020202020204" pitchFamily="34" charset="0"/>
                <a:cs typeface="Arial" panose="020B0604020202020204" pitchFamily="34" charset="0"/>
              </a:rPr>
              <a:t>for Rotary volunteers:-	</a:t>
            </a:r>
          </a:p>
          <a:p>
            <a:pPr marL="688975" indent="344488">
              <a:buClr>
                <a:srgbClr val="0070C0"/>
              </a:buClr>
              <a:buSzPct val="80000"/>
              <a:buFont typeface="Wingdings" panose="05000000000000000000" pitchFamily="2" charset="2"/>
              <a:buChar char="v"/>
            </a:pPr>
            <a:r>
              <a:rPr lang="en-AU" sz="2900" dirty="0">
                <a:latin typeface="Arial" panose="020B0604020202020204" pitchFamily="34" charset="0"/>
                <a:cs typeface="Arial" panose="020B0604020202020204" pitchFamily="34" charset="0"/>
              </a:rPr>
              <a:t> Public transport stations</a:t>
            </a:r>
          </a:p>
          <a:p>
            <a:pPr marL="688975" indent="344488">
              <a:buClr>
                <a:srgbClr val="0070C0"/>
              </a:buClr>
              <a:buSzPct val="80000"/>
              <a:buFont typeface="Wingdings" panose="05000000000000000000" pitchFamily="2" charset="2"/>
              <a:buChar char="v"/>
            </a:pPr>
            <a:r>
              <a:rPr lang="en-AU" sz="2900" dirty="0">
                <a:latin typeface="Arial" panose="020B0604020202020204" pitchFamily="34" charset="0"/>
                <a:cs typeface="Arial" panose="020B0604020202020204" pitchFamily="34" charset="0"/>
              </a:rPr>
              <a:t> Shopping centres (with permission) </a:t>
            </a:r>
          </a:p>
          <a:p>
            <a:pPr marL="688975" indent="344488">
              <a:buClr>
                <a:srgbClr val="0070C0"/>
              </a:buClr>
              <a:buSzPct val="80000"/>
              <a:buFont typeface="Wingdings" panose="05000000000000000000" pitchFamily="2" charset="2"/>
              <a:buChar char="v"/>
            </a:pPr>
            <a:r>
              <a:rPr lang="en-AU" sz="2900" dirty="0">
                <a:latin typeface="Arial" panose="020B0604020202020204" pitchFamily="34" charset="0"/>
                <a:cs typeface="Arial" panose="020B0604020202020204" pitchFamily="34" charset="0"/>
              </a:rPr>
              <a:t>Local businesses</a:t>
            </a:r>
          </a:p>
          <a:p>
            <a:pPr marL="290513" indent="-290513">
              <a:buClr>
                <a:srgbClr val="0070C0"/>
              </a:buClr>
              <a:buFont typeface="Wingdings" panose="05000000000000000000" pitchFamily="2" charset="2"/>
              <a:buChar char="§"/>
            </a:pPr>
            <a:endParaRPr lang="en-AU" sz="100" dirty="0">
              <a:latin typeface="Arial" panose="020B0604020202020204" pitchFamily="34" charset="0"/>
              <a:cs typeface="Arial" panose="020B0604020202020204" pitchFamily="34" charset="0"/>
            </a:endParaRPr>
          </a:p>
          <a:p>
            <a:pPr marL="290513" indent="-290513">
              <a:lnSpc>
                <a:spcPct val="120000"/>
              </a:lnSpc>
              <a:buClr>
                <a:srgbClr val="0070C0"/>
              </a:buClr>
              <a:buFont typeface="Wingdings" panose="05000000000000000000" pitchFamily="2" charset="2"/>
              <a:buChar char="§"/>
            </a:pPr>
            <a:r>
              <a:rPr lang="en-AU" sz="2900" b="1" dirty="0">
                <a:latin typeface="Arial" panose="020B0604020202020204" pitchFamily="34" charset="0"/>
                <a:cs typeface="Arial" panose="020B0604020202020204" pitchFamily="34" charset="0"/>
              </a:rPr>
              <a:t>October 7</a:t>
            </a:r>
            <a:r>
              <a:rPr lang="en-AU" sz="2900" b="1" baseline="30000" dirty="0">
                <a:latin typeface="Arial" panose="020B0604020202020204" pitchFamily="34" charset="0"/>
                <a:cs typeface="Arial" panose="020B0604020202020204" pitchFamily="34" charset="0"/>
              </a:rPr>
              <a:t>th</a:t>
            </a:r>
            <a:r>
              <a:rPr lang="en-AU" sz="2900" b="1" dirty="0">
                <a:latin typeface="Arial" panose="020B0604020202020204" pitchFamily="34" charset="0"/>
                <a:cs typeface="Arial" panose="020B0604020202020204" pitchFamily="34" charset="0"/>
              </a:rPr>
              <a:t> = ARH Hat Day </a:t>
            </a:r>
            <a:r>
              <a:rPr lang="en-AU" sz="2900" dirty="0">
                <a:latin typeface="Arial" panose="020B0604020202020204" pitchFamily="34" charset="0"/>
                <a:cs typeface="Arial" panose="020B0604020202020204" pitchFamily="34" charset="0"/>
              </a:rPr>
              <a:t>so collectors                                                                                                        are encouraged to wear a crazy hat</a:t>
            </a:r>
            <a:r>
              <a:rPr lang="en-AU" sz="2900" dirty="0"/>
              <a:t>.</a:t>
            </a:r>
          </a:p>
          <a:p>
            <a:endParaRPr lang="en-US" dirty="0"/>
          </a:p>
        </p:txBody>
      </p:sp>
      <p:pic>
        <p:nvPicPr>
          <p:cNvPr id="4" name="Picture 3"/>
          <p:cNvPicPr>
            <a:picLocks noChangeAspect="1"/>
          </p:cNvPicPr>
          <p:nvPr/>
        </p:nvPicPr>
        <p:blipFill rotWithShape="1">
          <a:blip r:embed="rId3"/>
          <a:srcRect l="36324" t="4658" r="6166" b="47681"/>
          <a:stretch/>
        </p:blipFill>
        <p:spPr>
          <a:xfrm>
            <a:off x="7250618" y="4347190"/>
            <a:ext cx="4941382" cy="2303726"/>
          </a:xfrm>
          <a:prstGeom prst="rect">
            <a:avLst/>
          </a:prstGeom>
        </p:spPr>
      </p:pic>
    </p:spTree>
    <p:extLst>
      <p:ext uri="{BB962C8B-B14F-4D97-AF65-F5344CB8AC3E}">
        <p14:creationId xmlns:p14="http://schemas.microsoft.com/office/powerpoint/2010/main" val="2507463632"/>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1524000" y="0"/>
            <a:ext cx="9144000" cy="1341438"/>
          </a:xfrm>
        </p:spPr>
        <p:txBody>
          <a:bodyPr/>
          <a:lstStyle/>
          <a:p>
            <a:pPr algn="ctr" eaLnBrk="1" hangingPunct="1">
              <a:defRPr/>
            </a:pPr>
            <a:r>
              <a:rPr lang="en-AU" b="1" dirty="0">
                <a:solidFill>
                  <a:srgbClr val="0070C0"/>
                </a:solidFill>
                <a:latin typeface="Arial" panose="020B0604020202020204" pitchFamily="34" charset="0"/>
                <a:cs typeface="Arial" panose="020B0604020202020204" pitchFamily="34" charset="0"/>
              </a:rPr>
              <a:t>How Can You Assist?</a:t>
            </a:r>
          </a:p>
        </p:txBody>
      </p:sp>
      <p:sp>
        <p:nvSpPr>
          <p:cNvPr id="80899" name="Content Placeholder 2"/>
          <p:cNvSpPr>
            <a:spLocks noGrp="1"/>
          </p:cNvSpPr>
          <p:nvPr>
            <p:ph idx="1"/>
          </p:nvPr>
        </p:nvSpPr>
        <p:spPr>
          <a:xfrm>
            <a:off x="310180" y="1348928"/>
            <a:ext cx="8256492" cy="3703898"/>
          </a:xfrm>
          <a:solidFill>
            <a:schemeClr val="bg2"/>
          </a:solidFill>
        </p:spPr>
        <p:txBody>
          <a:bodyPr>
            <a:normAutofit/>
          </a:bodyPr>
          <a:lstStyle/>
          <a:p>
            <a:pPr marL="914400" indent="-914400">
              <a:buClr>
                <a:srgbClr val="0070C0"/>
              </a:buClr>
              <a:buFont typeface="Calibri" panose="020F0502020204030204" pitchFamily="34" charset="0"/>
              <a:buAutoNum type="arabicPeriod"/>
            </a:pPr>
            <a:endParaRPr lang="en-US" altLang="en-US" sz="800" dirty="0">
              <a:solidFill>
                <a:schemeClr val="tx2"/>
              </a:solidFill>
              <a:latin typeface="Arial" panose="020B0604020202020204" pitchFamily="34" charset="0"/>
              <a:cs typeface="Arial" panose="020B0604020202020204" pitchFamily="34" charset="0"/>
            </a:endParaRPr>
          </a:p>
          <a:p>
            <a:pPr marL="569913" indent="-569913">
              <a:buClr>
                <a:srgbClr val="0070C0"/>
              </a:buClr>
              <a:buFont typeface="Calibri" panose="020F0502020204030204" pitchFamily="34" charset="0"/>
              <a:buAutoNum type="arabicPeriod"/>
            </a:pPr>
            <a:r>
              <a:rPr lang="en-US" altLang="en-US" sz="3600" dirty="0">
                <a:solidFill>
                  <a:schemeClr val="tx2"/>
                </a:solidFill>
                <a:latin typeface="Arial" panose="020B0604020202020204" pitchFamily="34" charset="0"/>
                <a:cs typeface="Arial" panose="020B0604020202020204" pitchFamily="34" charset="0"/>
              </a:rPr>
              <a:t>Conduct an event</a:t>
            </a:r>
          </a:p>
          <a:p>
            <a:pPr marL="569913" indent="-569913">
              <a:buClr>
                <a:srgbClr val="0070C0"/>
              </a:buClr>
              <a:buFont typeface="Calibri" panose="020F0502020204030204" pitchFamily="34" charset="0"/>
              <a:buAutoNum type="arabicPeriod"/>
            </a:pPr>
            <a:endParaRPr lang="en-US" altLang="en-US" sz="800" dirty="0">
              <a:solidFill>
                <a:schemeClr val="tx2"/>
              </a:solidFill>
              <a:latin typeface="Arial" panose="020B0604020202020204" pitchFamily="34" charset="0"/>
              <a:cs typeface="Arial" panose="020B0604020202020204" pitchFamily="34" charset="0"/>
            </a:endParaRPr>
          </a:p>
          <a:p>
            <a:pPr marL="569913" indent="-569913">
              <a:buClr>
                <a:srgbClr val="0070C0"/>
              </a:buClr>
              <a:buFont typeface="Calibri" panose="020F0502020204030204" pitchFamily="34" charset="0"/>
              <a:buAutoNum type="arabicPeriod"/>
            </a:pPr>
            <a:r>
              <a:rPr lang="en-US" altLang="en-US" sz="3600" dirty="0">
                <a:solidFill>
                  <a:schemeClr val="tx2"/>
                </a:solidFill>
                <a:latin typeface="Arial" panose="020B0604020202020204" pitchFamily="34" charset="0"/>
                <a:cs typeface="Arial" panose="020B0604020202020204" pitchFamily="34" charset="0"/>
              </a:rPr>
              <a:t>Make a club donation</a:t>
            </a:r>
          </a:p>
          <a:p>
            <a:pPr marL="569913" indent="-569913">
              <a:buClr>
                <a:srgbClr val="0070C0"/>
              </a:buClr>
              <a:buFont typeface="Calibri" panose="020F0502020204030204" pitchFamily="34" charset="0"/>
              <a:buAutoNum type="arabicPeriod"/>
            </a:pPr>
            <a:endParaRPr lang="en-US" altLang="en-US" sz="800" dirty="0">
              <a:solidFill>
                <a:schemeClr val="tx2"/>
              </a:solidFill>
              <a:latin typeface="Arial" panose="020B0604020202020204" pitchFamily="34" charset="0"/>
              <a:cs typeface="Arial" panose="020B0604020202020204" pitchFamily="34" charset="0"/>
            </a:endParaRPr>
          </a:p>
          <a:p>
            <a:pPr marL="569913" indent="-569913">
              <a:buClr>
                <a:srgbClr val="0070C0"/>
              </a:buClr>
              <a:buFont typeface="Calibri" panose="020F0502020204030204" pitchFamily="34" charset="0"/>
              <a:buAutoNum type="arabicPeriod"/>
            </a:pPr>
            <a:r>
              <a:rPr lang="en-US" altLang="en-US" sz="3600" dirty="0">
                <a:solidFill>
                  <a:schemeClr val="tx2"/>
                </a:solidFill>
                <a:latin typeface="Arial" panose="020B0604020202020204" pitchFamily="34" charset="0"/>
                <a:cs typeface="Arial" panose="020B0604020202020204" pitchFamily="34" charset="0"/>
              </a:rPr>
              <a:t>Promote Hat Day / Lift the Lid</a:t>
            </a:r>
          </a:p>
          <a:p>
            <a:pPr marL="569913" indent="-569913">
              <a:buClr>
                <a:srgbClr val="0070C0"/>
              </a:buClr>
              <a:buNone/>
            </a:pPr>
            <a:endParaRPr lang="en-US" altLang="en-US" sz="800" dirty="0">
              <a:solidFill>
                <a:schemeClr val="tx2"/>
              </a:solidFill>
              <a:latin typeface="Arial" panose="020B0604020202020204" pitchFamily="34" charset="0"/>
              <a:cs typeface="Arial" panose="020B0604020202020204" pitchFamily="34" charset="0"/>
            </a:endParaRPr>
          </a:p>
          <a:p>
            <a:pPr marL="569913" indent="-569913">
              <a:buClr>
                <a:srgbClr val="0070C0"/>
              </a:buClr>
              <a:buFont typeface="+mj-lt"/>
              <a:buAutoNum type="arabicPeriod" startAt="4"/>
            </a:pPr>
            <a:r>
              <a:rPr lang="en-US" altLang="en-US" sz="3600" dirty="0">
                <a:solidFill>
                  <a:schemeClr val="tx2"/>
                </a:solidFill>
                <a:latin typeface="Arial" panose="020B0604020202020204" pitchFamily="34" charset="0"/>
                <a:cs typeface="Arial" panose="020B0604020202020204" pitchFamily="34" charset="0"/>
              </a:rPr>
              <a:t>Make a personal donation/bequest.</a:t>
            </a:r>
          </a:p>
          <a:p>
            <a:pPr marL="914400" indent="-914400">
              <a:buClr>
                <a:srgbClr val="0070C0"/>
              </a:buClr>
              <a:buFont typeface="Calibri" panose="020F0502020204030204" pitchFamily="34" charset="0"/>
              <a:buAutoNum type="arabicPeriod" startAt="4"/>
            </a:pPr>
            <a:endParaRPr lang="en-US" altLang="en-US" sz="4000" dirty="0">
              <a:solidFill>
                <a:schemeClr val="tx2"/>
              </a:solidFill>
              <a:latin typeface="Arial" panose="020B0604020202020204" pitchFamily="34" charset="0"/>
              <a:cs typeface="Arial" panose="020B0604020202020204" pitchFamily="34" charset="0"/>
            </a:endParaRPr>
          </a:p>
          <a:p>
            <a:pPr marL="914400" indent="-914400">
              <a:buFont typeface="Calibri" panose="020F0502020204030204" pitchFamily="34" charset="0"/>
              <a:buAutoNum type="arabicPeriod" startAt="4"/>
            </a:pPr>
            <a:endParaRPr lang="en-AU" altLang="en-US" sz="4000" dirty="0">
              <a:solidFill>
                <a:schemeClr val="tx2"/>
              </a:solidFill>
              <a:latin typeface="Arial" panose="020B0604020202020204" pitchFamily="34" charset="0"/>
              <a:cs typeface="Arial" panose="020B0604020202020204" pitchFamily="34" charset="0"/>
            </a:endParaRPr>
          </a:p>
          <a:p>
            <a:pPr lvl="1" eaLnBrk="1" hangingPunct="1"/>
            <a:endParaRPr lang="en-AU" altLang="en-US" sz="3600" b="1" dirty="0"/>
          </a:p>
          <a:p>
            <a:pPr lvl="1" eaLnBrk="1" hangingPunct="1"/>
            <a:endParaRPr lang="en-AU" altLang="en-US" sz="3600" b="1" dirty="0"/>
          </a:p>
        </p:txBody>
      </p:sp>
      <p:pic>
        <p:nvPicPr>
          <p:cNvPr id="8090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2325" y="5913812"/>
            <a:ext cx="2200275"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rotWithShape="1">
          <a:blip r:embed="rId4"/>
          <a:srcRect l="5147" t="3837" r="5238" b="28520"/>
          <a:stretch/>
        </p:blipFill>
        <p:spPr>
          <a:xfrm>
            <a:off x="8229600" y="1333672"/>
            <a:ext cx="3746009" cy="3734410"/>
          </a:xfrm>
          <a:prstGeom prst="rect">
            <a:avLst/>
          </a:prstGeom>
        </p:spPr>
      </p:pic>
    </p:spTree>
    <p:extLst>
      <p:ext uri="{BB962C8B-B14F-4D97-AF65-F5344CB8AC3E}">
        <p14:creationId xmlns:p14="http://schemas.microsoft.com/office/powerpoint/2010/main" val="1699639321"/>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8587" y="1212770"/>
            <a:ext cx="6816764" cy="4462760"/>
          </a:xfrm>
          <a:prstGeom prst="rect">
            <a:avLst/>
          </a:prstGeom>
          <a:solidFill>
            <a:schemeClr val="bg2"/>
          </a:solidFill>
          <a:ln>
            <a:noFill/>
          </a:ln>
          <a:effectLst>
            <a:glow rad="101600">
              <a:schemeClr val="accent1">
                <a:satMod val="175000"/>
                <a:alpha val="40000"/>
              </a:schemeClr>
            </a:glow>
          </a:effectLst>
        </p:spPr>
        <p:txBody>
          <a:bodyPr wrap="square">
            <a:spAutoFit/>
          </a:bodyPr>
          <a:lstStyle/>
          <a:p>
            <a:pPr marL="457200" indent="-457200">
              <a:buClr>
                <a:srgbClr val="0070C0"/>
              </a:buClr>
              <a:buFont typeface="Wingdings" panose="05000000000000000000" pitchFamily="2" charset="2"/>
              <a:buChar char="§"/>
            </a:pPr>
            <a:endParaRPr lang="en-AU" sz="800" dirty="0">
              <a:latin typeface="Arial" panose="020B0604020202020204" pitchFamily="34" charset="0"/>
              <a:cs typeface="Arial" panose="020B0604020202020204" pitchFamily="34" charset="0"/>
            </a:endParaRPr>
          </a:p>
          <a:p>
            <a:pPr marL="457200" indent="-457200">
              <a:buClr>
                <a:srgbClr val="0070C0"/>
              </a:buClr>
              <a:buFont typeface="Wingdings" panose="05000000000000000000" pitchFamily="2" charset="2"/>
              <a:buChar char="§"/>
            </a:pPr>
            <a:r>
              <a:rPr lang="en-AU" sz="2400" dirty="0">
                <a:latin typeface="Arial" panose="020B0604020202020204" pitchFamily="34" charset="0"/>
                <a:cs typeface="Arial" panose="020B0604020202020204" pitchFamily="34" charset="0"/>
              </a:rPr>
              <a:t>ARH is a project of the Rotary Districts of Australia and is supported by Rotary Clubs. </a:t>
            </a:r>
          </a:p>
          <a:p>
            <a:pPr marL="457200" indent="-457200">
              <a:buClr>
                <a:srgbClr val="0070C0"/>
              </a:buClr>
              <a:buFont typeface="Wingdings" panose="05000000000000000000" pitchFamily="2" charset="2"/>
              <a:buChar char="§"/>
            </a:pPr>
            <a:endParaRPr lang="en-AU" sz="1200" dirty="0">
              <a:latin typeface="Arial" panose="020B0604020202020204" pitchFamily="34" charset="0"/>
              <a:cs typeface="Arial" panose="020B0604020202020204" pitchFamily="34" charset="0"/>
            </a:endParaRPr>
          </a:p>
          <a:p>
            <a:pPr marL="457200" indent="-457200">
              <a:buClr>
                <a:srgbClr val="0070C0"/>
              </a:buClr>
              <a:buFont typeface="Wingdings" panose="05000000000000000000" pitchFamily="2" charset="2"/>
              <a:buChar char="§"/>
            </a:pPr>
            <a:r>
              <a:rPr lang="en-AU" sz="2400" dirty="0">
                <a:latin typeface="Arial" panose="020B0604020202020204" pitchFamily="34" charset="0"/>
                <a:cs typeface="Arial" panose="020B0604020202020204" pitchFamily="34" charset="0"/>
              </a:rPr>
              <a:t>Funding medical research since 1981</a:t>
            </a:r>
          </a:p>
          <a:p>
            <a:pPr marL="457200" indent="-457200">
              <a:buClr>
                <a:srgbClr val="0070C0"/>
              </a:buClr>
              <a:buFont typeface="Wingdings" panose="05000000000000000000" pitchFamily="2" charset="2"/>
              <a:buChar char="§"/>
            </a:pPr>
            <a:endParaRPr lang="en-AU" sz="1200" dirty="0">
              <a:latin typeface="Arial" panose="020B0604020202020204" pitchFamily="34" charset="0"/>
              <a:cs typeface="Arial" panose="020B0604020202020204" pitchFamily="34" charset="0"/>
            </a:endParaRPr>
          </a:p>
          <a:p>
            <a:pPr marL="457200" indent="-457200">
              <a:buClr>
                <a:srgbClr val="0070C0"/>
              </a:buClr>
              <a:buFont typeface="Wingdings" panose="05000000000000000000" pitchFamily="2" charset="2"/>
              <a:buChar char="§"/>
            </a:pPr>
            <a:r>
              <a:rPr lang="en-AU" sz="2400" dirty="0">
                <a:latin typeface="Arial" panose="020B0604020202020204" pitchFamily="34" charset="0"/>
                <a:cs typeface="Arial" panose="020B0604020202020204" pitchFamily="34" charset="0"/>
              </a:rPr>
              <a:t>Through the generous support of Rotarians, Rotary Clubs, Rotary Districts, individual, commercial and government supporters, Australian Rotary Health has funded over $33 million of research since its establishment.</a:t>
            </a:r>
            <a:endParaRPr lang="en-AU" sz="800" dirty="0">
              <a:latin typeface="GillSans"/>
            </a:endParaRPr>
          </a:p>
          <a:p>
            <a:pPr marL="457200" indent="-457200">
              <a:buClr>
                <a:srgbClr val="0070C0"/>
              </a:buClr>
              <a:buFont typeface="Wingdings" panose="05000000000000000000" pitchFamily="2" charset="2"/>
              <a:buChar char="§"/>
            </a:pPr>
            <a:endParaRPr lang="en-AU" sz="1200" dirty="0">
              <a:latin typeface="GillSans"/>
            </a:endParaRPr>
          </a:p>
          <a:p>
            <a:pPr marL="457200" indent="-457200">
              <a:buClr>
                <a:srgbClr val="0070C0"/>
              </a:buClr>
              <a:buFont typeface="Wingdings" panose="05000000000000000000" pitchFamily="2" charset="2"/>
              <a:buChar char="§"/>
            </a:pPr>
            <a:r>
              <a:rPr lang="en-AU" sz="2400" dirty="0">
                <a:latin typeface="GillSans"/>
              </a:rPr>
              <a:t>One of the largest independent funders of mental health research within Australia.</a:t>
            </a:r>
          </a:p>
        </p:txBody>
      </p:sp>
      <p:pic>
        <p:nvPicPr>
          <p:cNvPr id="3" name="Picture 2"/>
          <p:cNvPicPr>
            <a:picLocks noChangeAspect="1"/>
          </p:cNvPicPr>
          <p:nvPr/>
        </p:nvPicPr>
        <p:blipFill>
          <a:blip r:embed="rId2"/>
          <a:stretch>
            <a:fillRect/>
          </a:stretch>
        </p:blipFill>
        <p:spPr>
          <a:xfrm>
            <a:off x="8789100" y="5829238"/>
            <a:ext cx="2459703" cy="783562"/>
          </a:xfrm>
          <a:prstGeom prst="rect">
            <a:avLst/>
          </a:prstGeom>
        </p:spPr>
      </p:pic>
      <p:sp>
        <p:nvSpPr>
          <p:cNvPr id="6" name="Rectangle 5"/>
          <p:cNvSpPr/>
          <p:nvPr/>
        </p:nvSpPr>
        <p:spPr>
          <a:xfrm>
            <a:off x="2434814" y="113949"/>
            <a:ext cx="6096000" cy="1200329"/>
          </a:xfrm>
          <a:prstGeom prst="rect">
            <a:avLst/>
          </a:prstGeom>
        </p:spPr>
        <p:txBody>
          <a:bodyPr>
            <a:spAutoFit/>
          </a:bodyPr>
          <a:lstStyle/>
          <a:p>
            <a:pPr algn="ctr"/>
            <a:r>
              <a:rPr lang="en-AU" altLang="en-US" sz="5400" b="1" spc="-120" dirty="0">
                <a:solidFill>
                  <a:srgbClr val="0070C0"/>
                </a:solidFill>
                <a:latin typeface="Arial" panose="020B0604020202020204" pitchFamily="34" charset="0"/>
                <a:ea typeface="+mj-ea"/>
                <a:cs typeface="Arial" panose="020B0604020202020204" pitchFamily="34" charset="0"/>
              </a:rPr>
              <a:t>What is ARH? </a:t>
            </a:r>
          </a:p>
          <a:p>
            <a:endParaRPr lang="en-US" dirty="0"/>
          </a:p>
        </p:txBody>
      </p:sp>
      <p:sp>
        <p:nvSpPr>
          <p:cNvPr id="4" name="Rectangle 3"/>
          <p:cNvSpPr/>
          <p:nvPr/>
        </p:nvSpPr>
        <p:spPr>
          <a:xfrm>
            <a:off x="8378409" y="4618209"/>
            <a:ext cx="3108961" cy="861774"/>
          </a:xfrm>
          <a:prstGeom prst="rect">
            <a:avLst/>
          </a:prstGeom>
        </p:spPr>
        <p:txBody>
          <a:bodyPr wrap="square">
            <a:spAutoFit/>
          </a:bodyPr>
          <a:lstStyle/>
          <a:p>
            <a:pPr algn="ctr"/>
            <a:r>
              <a:rPr lang="en-AU" sz="3200" b="1" dirty="0">
                <a:solidFill>
                  <a:srgbClr val="C00000"/>
                </a:solidFill>
              </a:rPr>
              <a:t>$33,000,000</a:t>
            </a:r>
            <a:endParaRPr lang="en-AU" dirty="0"/>
          </a:p>
          <a:p>
            <a:pPr algn="ctr"/>
            <a:r>
              <a:rPr lang="en-AU" b="1" dirty="0">
                <a:solidFill>
                  <a:srgbClr val="C00000"/>
                </a:solidFill>
              </a:rPr>
              <a:t>of research funded since 1981</a:t>
            </a:r>
            <a:endParaRPr lang="en-US" b="1" dirty="0">
              <a:solidFill>
                <a:srgbClr val="C00000"/>
              </a:solidFill>
            </a:endParaRPr>
          </a:p>
        </p:txBody>
      </p:sp>
      <p:sp>
        <p:nvSpPr>
          <p:cNvPr id="5" name="Rectangle 4"/>
          <p:cNvSpPr/>
          <p:nvPr/>
        </p:nvSpPr>
        <p:spPr>
          <a:xfrm>
            <a:off x="-844474" y="3521094"/>
            <a:ext cx="6096000" cy="369332"/>
          </a:xfrm>
          <a:prstGeom prst="rect">
            <a:avLst/>
          </a:prstGeom>
        </p:spPr>
        <p:txBody>
          <a:bodyPr>
            <a:spAutoFit/>
          </a:bodyPr>
          <a:lstStyle/>
          <a:p>
            <a:r>
              <a:rPr lang="en-AU" b="1" dirty="0"/>
              <a:t>.</a:t>
            </a:r>
            <a:endParaRPr lang="en-AU" dirty="0">
              <a:effectLst/>
            </a:endParaRPr>
          </a:p>
        </p:txBody>
      </p:sp>
      <p:pic>
        <p:nvPicPr>
          <p:cNvPr id="1026" name="Picture 2" descr="donate online">
            <a:hlinkClick r:id="rId3" tooltip="donate onlin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27753" y="1382047"/>
            <a:ext cx="4752588" cy="316839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2759696"/>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Content Placeholder 2"/>
          <p:cNvSpPr>
            <a:spLocks noGrp="1"/>
          </p:cNvSpPr>
          <p:nvPr>
            <p:ph idx="1"/>
          </p:nvPr>
        </p:nvSpPr>
        <p:spPr>
          <a:xfrm>
            <a:off x="5378602" y="2088828"/>
            <a:ext cx="4643437" cy="4453007"/>
          </a:xfrm>
          <a:solidFill>
            <a:schemeClr val="bg2"/>
          </a:solidFill>
        </p:spPr>
        <p:txBody>
          <a:bodyPr>
            <a:normAutofit/>
          </a:bodyPr>
          <a:lstStyle/>
          <a:p>
            <a:pPr algn="ctr" eaLnBrk="1" hangingPunct="1">
              <a:buFont typeface="Arial" panose="020B0604020202020204" pitchFamily="34" charset="0"/>
              <a:buNone/>
            </a:pPr>
            <a:endParaRPr lang="en-US" altLang="en-US" sz="800" b="1" dirty="0">
              <a:solidFill>
                <a:srgbClr val="FF0000"/>
              </a:solidFill>
              <a:effectLst>
                <a:outerShdw blurRad="38100" dist="38100" dir="2700000" algn="tl">
                  <a:srgbClr val="000000">
                    <a:alpha val="43137"/>
                  </a:srgbClr>
                </a:outerShdw>
              </a:effectLst>
            </a:endParaRPr>
          </a:p>
          <a:p>
            <a:pPr algn="ctr" eaLnBrk="1" hangingPunct="1">
              <a:buFont typeface="Arial" panose="020B0604020202020204" pitchFamily="34" charset="0"/>
              <a:buNone/>
            </a:pPr>
            <a:r>
              <a:rPr lang="en-US" altLang="en-US" sz="4400" b="1" dirty="0">
                <a:solidFill>
                  <a:srgbClr val="FF0000"/>
                </a:solidFill>
                <a:effectLst>
                  <a:outerShdw blurRad="38100" dist="38100" dir="2700000" algn="tl">
                    <a:srgbClr val="000000">
                      <a:alpha val="43137"/>
                    </a:srgbClr>
                  </a:outerShdw>
                </a:effectLst>
              </a:rPr>
              <a:t>FRIEND</a:t>
            </a:r>
            <a:r>
              <a:rPr lang="en-US" altLang="en-US" sz="4300" b="1" dirty="0">
                <a:solidFill>
                  <a:srgbClr val="FF0000"/>
                </a:solidFill>
                <a:effectLst>
                  <a:outerShdw blurRad="38100" dist="38100" dir="2700000" algn="tl">
                    <a:srgbClr val="000000">
                      <a:alpha val="43137"/>
                    </a:srgbClr>
                  </a:outerShdw>
                </a:effectLst>
              </a:rPr>
              <a:t>S                              </a:t>
            </a:r>
            <a:r>
              <a:rPr lang="en-US" altLang="en-US" sz="2800" b="1" dirty="0">
                <a:solidFill>
                  <a:srgbClr val="FF0000"/>
                </a:solidFill>
              </a:rPr>
              <a:t>Individual Donor Program</a:t>
            </a:r>
          </a:p>
          <a:p>
            <a:pPr marL="914400" lvl="0" indent="0" defTabSz="457200">
              <a:lnSpc>
                <a:spcPct val="100000"/>
              </a:lnSpc>
              <a:spcBef>
                <a:spcPts val="0"/>
              </a:spcBef>
              <a:buNone/>
            </a:pPr>
            <a:r>
              <a:rPr lang="en-AU" sz="1800" b="1" dirty="0">
                <a:solidFill>
                  <a:prstClr val="black"/>
                </a:solidFill>
              </a:rPr>
              <a:t>     Bronze friend          $500	</a:t>
            </a:r>
          </a:p>
          <a:p>
            <a:pPr marL="914400" lvl="0" indent="0" defTabSz="457200">
              <a:lnSpc>
                <a:spcPct val="100000"/>
              </a:lnSpc>
              <a:spcBef>
                <a:spcPts val="0"/>
              </a:spcBef>
              <a:buNone/>
            </a:pPr>
            <a:r>
              <a:rPr lang="en-AU" sz="1800" b="1" dirty="0">
                <a:solidFill>
                  <a:prstClr val="black"/>
                </a:solidFill>
              </a:rPr>
              <a:t>     Silver friend 	   $1000</a:t>
            </a:r>
          </a:p>
          <a:p>
            <a:pPr marL="914400" lvl="0" indent="0" defTabSz="457200">
              <a:lnSpc>
                <a:spcPct val="100000"/>
              </a:lnSpc>
              <a:spcBef>
                <a:spcPts val="0"/>
              </a:spcBef>
              <a:buNone/>
            </a:pPr>
            <a:r>
              <a:rPr lang="en-AU" sz="1800" b="1" dirty="0">
                <a:solidFill>
                  <a:prstClr val="black"/>
                </a:solidFill>
              </a:rPr>
              <a:t>     Platinum friend 	   $2000</a:t>
            </a:r>
          </a:p>
          <a:p>
            <a:pPr marL="914400" lvl="0" indent="0" defTabSz="457200">
              <a:lnSpc>
                <a:spcPct val="100000"/>
              </a:lnSpc>
              <a:spcBef>
                <a:spcPts val="0"/>
              </a:spcBef>
              <a:buNone/>
            </a:pPr>
            <a:r>
              <a:rPr lang="en-AU" sz="1800" b="1" dirty="0">
                <a:solidFill>
                  <a:prstClr val="black"/>
                </a:solidFill>
              </a:rPr>
              <a:t>     Diamond Friend     $2500</a:t>
            </a:r>
          </a:p>
          <a:p>
            <a:pPr marL="914400" lvl="0" indent="0" defTabSz="457200">
              <a:lnSpc>
                <a:spcPct val="100000"/>
              </a:lnSpc>
              <a:spcBef>
                <a:spcPts val="0"/>
              </a:spcBef>
              <a:buNone/>
            </a:pPr>
            <a:endParaRPr lang="en-AU" sz="1800" b="1" dirty="0">
              <a:solidFill>
                <a:prstClr val="black"/>
              </a:solidFill>
            </a:endParaRPr>
          </a:p>
          <a:p>
            <a:pPr marL="0" lvl="0" indent="0" algn="ctr" defTabSz="457200">
              <a:lnSpc>
                <a:spcPct val="100000"/>
              </a:lnSpc>
              <a:spcBef>
                <a:spcPts val="0"/>
              </a:spcBef>
              <a:buNone/>
            </a:pPr>
            <a:r>
              <a:rPr lang="en-US" altLang="en-US" sz="4100" b="1" dirty="0">
                <a:solidFill>
                  <a:srgbClr val="FF0000"/>
                </a:solidFill>
                <a:effectLst>
                  <a:outerShdw blurRad="38100" dist="38100" dir="2700000" algn="tl">
                    <a:srgbClr val="000000">
                      <a:alpha val="43137"/>
                    </a:srgbClr>
                  </a:outerShdw>
                </a:effectLst>
              </a:rPr>
              <a:t>COMPANIONS</a:t>
            </a:r>
          </a:p>
          <a:p>
            <a:pPr marL="0" lvl="0" indent="0" algn="ctr" defTabSz="457200">
              <a:lnSpc>
                <a:spcPct val="100000"/>
              </a:lnSpc>
              <a:spcBef>
                <a:spcPts val="0"/>
              </a:spcBef>
              <a:buNone/>
            </a:pPr>
            <a:r>
              <a:rPr lang="en-US" altLang="en-US" sz="1800" b="1" dirty="0">
                <a:solidFill>
                  <a:srgbClr val="4E3B30"/>
                </a:solidFill>
              </a:rPr>
              <a:t>Individual or Club Companion </a:t>
            </a:r>
            <a:r>
              <a:rPr lang="en-US" altLang="en-US" sz="1800" b="1" dirty="0">
                <a:solidFill>
                  <a:srgbClr val="0044CC"/>
                </a:solidFill>
              </a:rPr>
              <a:t>$5,000                                                                               	</a:t>
            </a:r>
            <a:r>
              <a:rPr lang="en-US" altLang="en-US" sz="1800" b="1" dirty="0">
                <a:solidFill>
                  <a:srgbClr val="4E3B30"/>
                </a:solidFill>
              </a:rPr>
              <a:t>to                                                                    Diamond Companion </a:t>
            </a:r>
            <a:r>
              <a:rPr lang="en-US" altLang="en-US" sz="1800" b="1" dirty="0">
                <a:solidFill>
                  <a:srgbClr val="0044CC"/>
                </a:solidFill>
              </a:rPr>
              <a:t>$100,000</a:t>
            </a:r>
          </a:p>
          <a:p>
            <a:pPr marL="914400" lvl="0" indent="0" defTabSz="457200">
              <a:lnSpc>
                <a:spcPct val="100000"/>
              </a:lnSpc>
              <a:spcBef>
                <a:spcPts val="0"/>
              </a:spcBef>
              <a:buNone/>
            </a:pPr>
            <a:endParaRPr lang="en-AU" sz="1800" b="1" dirty="0">
              <a:solidFill>
                <a:prstClr val="black"/>
              </a:solidFill>
            </a:endParaRPr>
          </a:p>
          <a:p>
            <a:pPr marL="914400" lvl="0" indent="0" defTabSz="457200">
              <a:lnSpc>
                <a:spcPct val="100000"/>
              </a:lnSpc>
              <a:spcBef>
                <a:spcPts val="0"/>
              </a:spcBef>
              <a:buNone/>
            </a:pPr>
            <a:endParaRPr lang="en-AU" sz="1800" b="1" dirty="0">
              <a:solidFill>
                <a:prstClr val="black"/>
              </a:solidFill>
            </a:endParaRPr>
          </a:p>
          <a:p>
            <a:pPr marL="914400" lvl="0" indent="0" defTabSz="457200">
              <a:lnSpc>
                <a:spcPct val="100000"/>
              </a:lnSpc>
              <a:spcBef>
                <a:spcPts val="0"/>
              </a:spcBef>
              <a:buNone/>
            </a:pPr>
            <a:endParaRPr lang="en-AU" sz="1800" b="1" dirty="0">
              <a:solidFill>
                <a:prstClr val="black"/>
              </a:solidFill>
            </a:endParaRPr>
          </a:p>
          <a:p>
            <a:pPr algn="ctr" eaLnBrk="1" hangingPunct="1">
              <a:buFont typeface="Arial" panose="020B0604020202020204" pitchFamily="34" charset="0"/>
              <a:buNone/>
            </a:pPr>
            <a:endParaRPr lang="en-US" altLang="en-US" sz="2800" b="1" i="1" dirty="0">
              <a:solidFill>
                <a:schemeClr val="tx2"/>
              </a:solidFill>
            </a:endParaRPr>
          </a:p>
          <a:p>
            <a:pPr algn="ctr" eaLnBrk="1" hangingPunct="1">
              <a:buFont typeface="Arial" panose="020B0604020202020204" pitchFamily="34" charset="0"/>
              <a:buNone/>
            </a:pPr>
            <a:endParaRPr lang="en-US" altLang="en-US" sz="2800" b="1" i="1" dirty="0">
              <a:solidFill>
                <a:schemeClr val="tx2"/>
              </a:solidFill>
            </a:endParaRPr>
          </a:p>
        </p:txBody>
      </p:sp>
      <p:pic>
        <p:nvPicPr>
          <p:cNvPr id="82947" name="Picture 5" descr="\\default-cyhr8us\users\cheryldeguara\My Pictures\Microsoft Clip Organizer\j043943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2091" y="1313907"/>
            <a:ext cx="2820553" cy="420709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txBox="1">
            <a:spLocks/>
          </p:cNvSpPr>
          <p:nvPr/>
        </p:nvSpPr>
        <p:spPr bwMode="auto">
          <a:xfrm>
            <a:off x="1031391" y="44592"/>
            <a:ext cx="9144000" cy="117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bg1"/>
                </a:solidFill>
                <a:latin typeface="+mj-lt"/>
                <a:ea typeface="+mj-ea"/>
                <a:cs typeface="+mj-cs"/>
              </a:defRPr>
            </a:lvl1pPr>
            <a:lvl2pPr algn="ctr" rtl="0" eaLnBrk="0" fontAlgn="base" hangingPunct="0">
              <a:spcBef>
                <a:spcPct val="0"/>
              </a:spcBef>
              <a:spcAft>
                <a:spcPct val="0"/>
              </a:spcAft>
              <a:defRPr sz="4400">
                <a:solidFill>
                  <a:schemeClr val="bg1"/>
                </a:solidFill>
                <a:latin typeface="Calibri" pitchFamily="34" charset="0"/>
              </a:defRPr>
            </a:lvl2pPr>
            <a:lvl3pPr algn="ctr" rtl="0" eaLnBrk="0" fontAlgn="base" hangingPunct="0">
              <a:spcBef>
                <a:spcPct val="0"/>
              </a:spcBef>
              <a:spcAft>
                <a:spcPct val="0"/>
              </a:spcAft>
              <a:defRPr sz="4400">
                <a:solidFill>
                  <a:schemeClr val="bg1"/>
                </a:solidFill>
                <a:latin typeface="Calibri" pitchFamily="34" charset="0"/>
              </a:defRPr>
            </a:lvl3pPr>
            <a:lvl4pPr algn="ctr" rtl="0" eaLnBrk="0" fontAlgn="base" hangingPunct="0">
              <a:spcBef>
                <a:spcPct val="0"/>
              </a:spcBef>
              <a:spcAft>
                <a:spcPct val="0"/>
              </a:spcAft>
              <a:defRPr sz="4400">
                <a:solidFill>
                  <a:schemeClr val="bg1"/>
                </a:solidFill>
                <a:latin typeface="Calibri" pitchFamily="34" charset="0"/>
              </a:defRPr>
            </a:lvl4pPr>
            <a:lvl5pPr algn="ctr" rtl="0" eaLnBrk="0" fontAlgn="base" hangingPunct="0">
              <a:spcBef>
                <a:spcPct val="0"/>
              </a:spcBef>
              <a:spcAft>
                <a:spcPct val="0"/>
              </a:spcAft>
              <a:defRPr sz="4400">
                <a:solidFill>
                  <a:schemeClr val="bg1"/>
                </a:solidFill>
                <a:latin typeface="Calibri" pitchFamily="34" charset="0"/>
              </a:defRPr>
            </a:lvl5pPr>
            <a:lvl6pPr marL="457200" algn="ctr" rtl="0" fontAlgn="base">
              <a:spcBef>
                <a:spcPct val="0"/>
              </a:spcBef>
              <a:spcAft>
                <a:spcPct val="0"/>
              </a:spcAft>
              <a:defRPr sz="4400">
                <a:solidFill>
                  <a:schemeClr val="bg1"/>
                </a:solidFill>
                <a:latin typeface="Calibri" pitchFamily="34" charset="0"/>
              </a:defRPr>
            </a:lvl6pPr>
            <a:lvl7pPr marL="914400" algn="ctr" rtl="0" fontAlgn="base">
              <a:spcBef>
                <a:spcPct val="0"/>
              </a:spcBef>
              <a:spcAft>
                <a:spcPct val="0"/>
              </a:spcAft>
              <a:defRPr sz="4400">
                <a:solidFill>
                  <a:schemeClr val="bg1"/>
                </a:solidFill>
                <a:latin typeface="Calibri" pitchFamily="34" charset="0"/>
              </a:defRPr>
            </a:lvl7pPr>
            <a:lvl8pPr marL="1371600" algn="ctr" rtl="0" fontAlgn="base">
              <a:spcBef>
                <a:spcPct val="0"/>
              </a:spcBef>
              <a:spcAft>
                <a:spcPct val="0"/>
              </a:spcAft>
              <a:defRPr sz="4400">
                <a:solidFill>
                  <a:schemeClr val="bg1"/>
                </a:solidFill>
                <a:latin typeface="Calibri" pitchFamily="34" charset="0"/>
              </a:defRPr>
            </a:lvl8pPr>
            <a:lvl9pPr marL="1828800" algn="ctr" rtl="0" fontAlgn="base">
              <a:spcBef>
                <a:spcPct val="0"/>
              </a:spcBef>
              <a:spcAft>
                <a:spcPct val="0"/>
              </a:spcAft>
              <a:defRPr sz="4400">
                <a:solidFill>
                  <a:schemeClr val="bg1"/>
                </a:solidFill>
                <a:latin typeface="Calibri" pitchFamily="34" charset="0"/>
              </a:defRPr>
            </a:lvl9pPr>
          </a:lstStyle>
          <a:p>
            <a:pPr eaLnBrk="1" fontAlgn="auto" hangingPunct="1">
              <a:spcAft>
                <a:spcPts val="0"/>
              </a:spcAft>
              <a:defRPr/>
            </a:pPr>
            <a:r>
              <a:rPr lang="en-US" sz="5400" b="1" dirty="0">
                <a:solidFill>
                  <a:srgbClr val="0070C0"/>
                </a:solidFill>
                <a:latin typeface="Arial" panose="020B0604020202020204" pitchFamily="34" charset="0"/>
                <a:cs typeface="Arial" panose="020B0604020202020204" pitchFamily="34" charset="0"/>
              </a:rPr>
              <a:t>Donations</a:t>
            </a:r>
          </a:p>
        </p:txBody>
      </p:sp>
      <p:pic>
        <p:nvPicPr>
          <p:cNvPr id="8295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8970" y="5967601"/>
            <a:ext cx="2200275"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4943778" y="1091593"/>
            <a:ext cx="5513086" cy="830997"/>
          </a:xfrm>
          <a:prstGeom prst="rect">
            <a:avLst/>
          </a:prstGeom>
        </p:spPr>
        <p:txBody>
          <a:bodyPr wrap="square">
            <a:spAutoFit/>
          </a:bodyPr>
          <a:lstStyle/>
          <a:p>
            <a:pPr algn="ctr"/>
            <a:r>
              <a:rPr lang="en-US" altLang="en-US" sz="2400" dirty="0">
                <a:solidFill>
                  <a:srgbClr val="0070C0"/>
                </a:solidFill>
                <a:latin typeface="Arial" panose="020B0604020202020204" pitchFamily="34" charset="0"/>
                <a:cs typeface="Arial" panose="020B0604020202020204" pitchFamily="34" charset="0"/>
              </a:rPr>
              <a:t>Make a personal donation and become                </a:t>
            </a:r>
          </a:p>
          <a:p>
            <a:pPr algn="ctr"/>
            <a:r>
              <a:rPr lang="en-US" altLang="en-US" sz="2400" dirty="0">
                <a:solidFill>
                  <a:srgbClr val="0070C0"/>
                </a:solidFill>
                <a:latin typeface="Arial" panose="020B0604020202020204" pitchFamily="34" charset="0"/>
                <a:cs typeface="Arial" panose="020B0604020202020204" pitchFamily="34" charset="0"/>
              </a:rPr>
              <a:t>a </a:t>
            </a:r>
            <a:r>
              <a:rPr lang="en-US" altLang="en-US" sz="2400" b="1" dirty="0">
                <a:solidFill>
                  <a:srgbClr val="0070C0"/>
                </a:solidFill>
                <a:latin typeface="Arial" panose="020B0604020202020204" pitchFamily="34" charset="0"/>
                <a:cs typeface="Arial" panose="020B0604020202020204" pitchFamily="34" charset="0"/>
              </a:rPr>
              <a:t>FRIEND of ARH </a:t>
            </a:r>
            <a:r>
              <a:rPr lang="en-US" altLang="en-US" sz="2400" dirty="0">
                <a:solidFill>
                  <a:srgbClr val="0070C0"/>
                </a:solidFill>
                <a:latin typeface="Arial" panose="020B0604020202020204" pitchFamily="34" charset="0"/>
                <a:cs typeface="Arial" panose="020B0604020202020204" pitchFamily="34" charset="0"/>
              </a:rPr>
              <a:t>for just </a:t>
            </a:r>
            <a:r>
              <a:rPr lang="en-US" altLang="en-US" sz="2400" b="1" dirty="0">
                <a:solidFill>
                  <a:srgbClr val="0070C0"/>
                </a:solidFill>
                <a:latin typeface="Arial" panose="020B0604020202020204" pitchFamily="34" charset="0"/>
                <a:cs typeface="Arial" panose="020B0604020202020204" pitchFamily="34" charset="0"/>
              </a:rPr>
              <a:t>$100</a:t>
            </a:r>
            <a:endParaRPr lang="en-AU" altLang="en-US" sz="2400" b="1"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48195236"/>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3186" name="Title 1"/>
          <p:cNvSpPr>
            <a:spLocks noGrp="1"/>
          </p:cNvSpPr>
          <p:nvPr>
            <p:ph type="ctrTitle" idx="4294967295"/>
          </p:nvPr>
        </p:nvSpPr>
        <p:spPr>
          <a:xfrm>
            <a:off x="2176629" y="4840941"/>
            <a:ext cx="8161469" cy="1259054"/>
          </a:xfrm>
        </p:spPr>
        <p:txBody>
          <a:bodyPr>
            <a:normAutofit/>
          </a:bodyPr>
          <a:lstStyle/>
          <a:p>
            <a:pPr algn="ctr" eaLnBrk="1" hangingPunct="1"/>
            <a:r>
              <a:rPr lang="en-AU" altLang="en-US" sz="3200" b="1" i="1" dirty="0">
                <a:solidFill>
                  <a:schemeClr val="tx2"/>
                </a:solidFill>
              </a:rPr>
              <a:t>Supporting healthier minds, bodies and communities </a:t>
            </a:r>
            <a:br>
              <a:rPr lang="en-AU" altLang="en-US" sz="3200" b="1" i="1" dirty="0">
                <a:solidFill>
                  <a:schemeClr val="tx2"/>
                </a:solidFill>
              </a:rPr>
            </a:br>
            <a:r>
              <a:rPr lang="en-AU" altLang="en-US" sz="3200" b="1" i="1" dirty="0">
                <a:solidFill>
                  <a:schemeClr val="tx2"/>
                </a:solidFill>
              </a:rPr>
              <a:t>through research, awareness and education</a:t>
            </a:r>
            <a:r>
              <a:rPr lang="en-AU" altLang="en-US" sz="3600" b="1" i="1" dirty="0">
                <a:solidFill>
                  <a:schemeClr val="tx2"/>
                </a:solidFill>
              </a:rPr>
              <a:t>.</a:t>
            </a:r>
          </a:p>
        </p:txBody>
      </p:sp>
      <p:pic>
        <p:nvPicPr>
          <p:cNvPr id="93187" name="Picture 3" descr="ARH logo transparent.gif"/>
          <p:cNvPicPr>
            <a:picLocks noChangeAspect="1"/>
          </p:cNvPicPr>
          <p:nvPr/>
        </p:nvPicPr>
        <p:blipFill rotWithShape="1">
          <a:blip r:embed="rId3">
            <a:extLst>
              <a:ext uri="{28A0092B-C50C-407E-A947-70E740481C1C}">
                <a14:useLocalDpi xmlns:a14="http://schemas.microsoft.com/office/drawing/2010/main" val="0"/>
              </a:ext>
            </a:extLst>
          </a:blip>
          <a:srcRect t="6754" b="8096"/>
          <a:stretch/>
        </p:blipFill>
        <p:spPr bwMode="auto">
          <a:xfrm>
            <a:off x="4224104" y="1420924"/>
            <a:ext cx="3743787" cy="3506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8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7845" y="5820468"/>
            <a:ext cx="2459038"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Box 3"/>
          <p:cNvSpPr txBox="1">
            <a:spLocks noChangeArrowheads="1"/>
          </p:cNvSpPr>
          <p:nvPr/>
        </p:nvSpPr>
        <p:spPr bwMode="auto">
          <a:xfrm>
            <a:off x="3152295" y="312928"/>
            <a:ext cx="6210136" cy="1107996"/>
          </a:xfrm>
          <a:prstGeom prst="rect">
            <a:avLst/>
          </a:prstGeom>
          <a:solidFill>
            <a:schemeClr val="bg2"/>
          </a:solidFill>
          <a:ln w="9525">
            <a:noFill/>
            <a:miter lim="800000"/>
            <a:headEnd/>
            <a:tailEnd/>
          </a:ln>
          <a:effectLst>
            <a:softEdge rad="127000"/>
          </a:effectLst>
        </p:spPr>
        <p:txBody>
          <a:bodyPr wrap="square">
            <a:spAutoFit/>
          </a:bodyPr>
          <a:lstStyle>
            <a:defPPr>
              <a:defRPr lang="en-A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AU" sz="6600" b="1"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Arial" charset="0"/>
                <a:ea typeface="+mn-ea"/>
                <a:cs typeface="+mn-cs"/>
              </a:rPr>
              <a:t> QUESTIONS?</a:t>
            </a:r>
          </a:p>
        </p:txBody>
      </p:sp>
    </p:spTree>
    <p:extLst>
      <p:ext uri="{BB962C8B-B14F-4D97-AF65-F5344CB8AC3E}">
        <p14:creationId xmlns:p14="http://schemas.microsoft.com/office/powerpoint/2010/main" val="166591724"/>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Rectangle 2"/>
          <p:cNvSpPr>
            <a:spLocks noGrp="1"/>
          </p:cNvSpPr>
          <p:nvPr>
            <p:ph type="title" idx="4294967295"/>
          </p:nvPr>
        </p:nvSpPr>
        <p:spPr>
          <a:xfrm>
            <a:off x="792162" y="43232"/>
            <a:ext cx="10772775" cy="1119912"/>
          </a:xfrm>
        </p:spPr>
        <p:txBody>
          <a:bodyPr>
            <a:normAutofit/>
          </a:bodyPr>
          <a:lstStyle/>
          <a:p>
            <a:pPr algn="ctr" eaLnBrk="1" hangingPunct="1"/>
            <a:r>
              <a:rPr lang="en-AU" altLang="en-US" sz="4800" b="1" dirty="0">
                <a:solidFill>
                  <a:srgbClr val="0070C0"/>
                </a:solidFill>
                <a:latin typeface="Arial" panose="020B0604020202020204" pitchFamily="34" charset="0"/>
                <a:cs typeface="Arial" panose="020B0604020202020204" pitchFamily="34" charset="0"/>
              </a:rPr>
              <a:t>ARH Board of Directors  2016</a:t>
            </a:r>
            <a:endParaRPr lang="en-US" altLang="en-US" sz="4800" b="1" dirty="0">
              <a:solidFill>
                <a:srgbClr val="0070C0"/>
              </a:solidFill>
              <a:latin typeface="Arial" panose="020B0604020202020204" pitchFamily="34" charset="0"/>
              <a:cs typeface="Arial" panose="020B0604020202020204" pitchFamily="34" charset="0"/>
            </a:endParaRPr>
          </a:p>
        </p:txBody>
      </p:sp>
      <p:sp>
        <p:nvSpPr>
          <p:cNvPr id="18437" name="Text Box 5"/>
          <p:cNvSpPr txBox="1">
            <a:spLocks noChangeArrowheads="1"/>
          </p:cNvSpPr>
          <p:nvPr/>
        </p:nvSpPr>
        <p:spPr bwMode="auto">
          <a:xfrm>
            <a:off x="8915961" y="3110544"/>
            <a:ext cx="187325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AU" altLang="en-US" sz="1400" b="1" dirty="0">
                <a:solidFill>
                  <a:srgbClr val="0070C0"/>
                </a:solidFill>
              </a:rPr>
              <a:t>Chairman</a:t>
            </a:r>
          </a:p>
          <a:p>
            <a:pPr algn="ctr" eaLnBrk="1" hangingPunct="1"/>
            <a:r>
              <a:rPr lang="en-AU" altLang="en-US" sz="1400" b="1" dirty="0">
                <a:solidFill>
                  <a:srgbClr val="0070C0"/>
                </a:solidFill>
              </a:rPr>
              <a:t>PDG Jeff Crofts</a:t>
            </a:r>
          </a:p>
          <a:p>
            <a:pPr algn="ctr" eaLnBrk="1" hangingPunct="1"/>
            <a:r>
              <a:rPr lang="en-AU" altLang="en-US" sz="1400" b="1" dirty="0">
                <a:solidFill>
                  <a:srgbClr val="0070C0"/>
                </a:solidFill>
              </a:rPr>
              <a:t>D.9550  QLD</a:t>
            </a:r>
            <a:r>
              <a:rPr lang="en-AU" altLang="en-US" sz="1400" b="1" dirty="0">
                <a:solidFill>
                  <a:schemeClr val="bg1"/>
                </a:solidFill>
              </a:rPr>
              <a:t>.</a:t>
            </a:r>
            <a:endParaRPr lang="en-US" altLang="en-US" sz="1400" b="1" dirty="0">
              <a:solidFill>
                <a:schemeClr val="bg1"/>
              </a:solidFill>
            </a:endParaRPr>
          </a:p>
        </p:txBody>
      </p:sp>
      <p:sp>
        <p:nvSpPr>
          <p:cNvPr id="18438" name="Text Box 7"/>
          <p:cNvSpPr txBox="1">
            <a:spLocks noChangeArrowheads="1"/>
          </p:cNvSpPr>
          <p:nvPr/>
        </p:nvSpPr>
        <p:spPr bwMode="auto">
          <a:xfrm>
            <a:off x="9169167" y="6030797"/>
            <a:ext cx="13668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AU" altLang="en-US" sz="1400" b="1" dirty="0">
                <a:solidFill>
                  <a:srgbClr val="0070C0"/>
                </a:solidFill>
              </a:rPr>
              <a:t>PP Joy Gillett   </a:t>
            </a:r>
          </a:p>
          <a:p>
            <a:pPr algn="ctr" eaLnBrk="1" hangingPunct="1"/>
            <a:r>
              <a:rPr lang="en-AU" altLang="en-US" sz="1400" b="1" dirty="0">
                <a:solidFill>
                  <a:srgbClr val="0070C0"/>
                </a:solidFill>
              </a:rPr>
              <a:t> CEO</a:t>
            </a:r>
          </a:p>
        </p:txBody>
      </p:sp>
      <p:pic>
        <p:nvPicPr>
          <p:cNvPr id="18439" name="Picture 8" descr="Joy1 -1"/>
          <p:cNvPicPr>
            <a:picLocks noChangeAspect="1" noChangeArrowheads="1"/>
          </p:cNvPicPr>
          <p:nvPr/>
        </p:nvPicPr>
        <p:blipFill>
          <a:blip r:embed="rId2">
            <a:extLst>
              <a:ext uri="{28A0092B-C50C-407E-A947-70E740481C1C}">
                <a14:useLocalDpi xmlns:a14="http://schemas.microsoft.com/office/drawing/2010/main" val="0"/>
              </a:ext>
            </a:extLst>
          </a:blip>
          <a:srcRect l="12608" r="13043"/>
          <a:stretch>
            <a:fillRect/>
          </a:stretch>
        </p:blipFill>
        <p:spPr bwMode="auto">
          <a:xfrm>
            <a:off x="8915961" y="3910763"/>
            <a:ext cx="1696514" cy="206695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Picture 2" descr="Jeff Crofts"/>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8915961" y="1014820"/>
            <a:ext cx="1696514" cy="213190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graphicFrame>
        <p:nvGraphicFramePr>
          <p:cNvPr id="3" name="Table 2"/>
          <p:cNvGraphicFramePr>
            <a:graphicFrameLocks noGrp="1"/>
          </p:cNvGraphicFramePr>
          <p:nvPr>
            <p:extLst>
              <p:ext uri="{D42A27DB-BD31-4B8C-83A1-F6EECF244321}">
                <p14:modId xmlns:p14="http://schemas.microsoft.com/office/powerpoint/2010/main" val="3014182981"/>
              </p:ext>
            </p:extLst>
          </p:nvPr>
        </p:nvGraphicFramePr>
        <p:xfrm>
          <a:off x="1628158" y="1154413"/>
          <a:ext cx="5992701" cy="4650925"/>
        </p:xfrm>
        <a:graphic>
          <a:graphicData uri="http://schemas.openxmlformats.org/drawingml/2006/table">
            <a:tbl>
              <a:tblPr firstRow="1" bandRow="1">
                <a:tableStyleId>{BC89EF96-8CEA-46FF-86C4-4CE0E7609802}</a:tableStyleId>
              </a:tblPr>
              <a:tblGrid>
                <a:gridCol w="4067082">
                  <a:extLst>
                    <a:ext uri="{9D8B030D-6E8A-4147-A177-3AD203B41FA5}">
                      <a16:colId xmlns:a16="http://schemas.microsoft.com/office/drawing/2014/main" val="2243252716"/>
                    </a:ext>
                  </a:extLst>
                </a:gridCol>
                <a:gridCol w="1925619">
                  <a:extLst>
                    <a:ext uri="{9D8B030D-6E8A-4147-A177-3AD203B41FA5}">
                      <a16:colId xmlns:a16="http://schemas.microsoft.com/office/drawing/2014/main" val="3091810425"/>
                    </a:ext>
                  </a:extLst>
                </a:gridCol>
              </a:tblGrid>
              <a:tr h="508445">
                <a:tc>
                  <a:txBody>
                    <a:bodyPr/>
                    <a:lstStyle/>
                    <a:p>
                      <a:pPr algn="l"/>
                      <a:r>
                        <a:rPr kumimoji="0" lang="en-AU" altLang="en-US" sz="2400" b="1" u="none" strike="noStrike" kern="1200" cap="none" spc="0" normalizeH="0" baseline="0" noProof="0" dirty="0">
                          <a:ln>
                            <a:noFill/>
                          </a:ln>
                          <a:effectLst/>
                          <a:uLnTx/>
                          <a:uFillTx/>
                        </a:rPr>
                        <a:t>PDG  Greg Ross (Vice Chairman)</a:t>
                      </a:r>
                      <a:endParaRPr lang="en-US" sz="2400" b="1" dirty="0"/>
                    </a:p>
                  </a:txBody>
                  <a:tcPr>
                    <a:lnL w="19050" cap="flat" cmpd="sng" algn="ctr">
                      <a:solidFill>
                        <a:srgbClr val="FFC000"/>
                      </a:solidFill>
                      <a:prstDash val="solid"/>
                      <a:round/>
                      <a:headEnd type="none" w="med" len="med"/>
                      <a:tailEnd type="none" w="med" len="med"/>
                    </a:lnL>
                    <a:lnR w="12700" cmpd="sng">
                      <a:noFill/>
                    </a:lnR>
                    <a:lnT w="19050" cap="flat" cmpd="sng" algn="ctr">
                      <a:solidFill>
                        <a:srgbClr val="FFC000"/>
                      </a:solidFill>
                      <a:prstDash val="solid"/>
                      <a:round/>
                      <a:headEnd type="none" w="med" len="med"/>
                      <a:tailEnd type="none" w="med" len="med"/>
                    </a:lnT>
                    <a:lnB w="254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altLang="en-US" sz="2400" b="1" dirty="0"/>
                        <a:t>D9800 VIC</a:t>
                      </a:r>
                    </a:p>
                  </a:txBody>
                  <a:tcPr>
                    <a:lnL w="12700" cmpd="sng">
                      <a:noFill/>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25400" cmpd="sng">
                      <a:noFill/>
                    </a:lnB>
                    <a:lnTlToBr w="12700" cmpd="sng">
                      <a:noFill/>
                      <a:prstDash val="solid"/>
                    </a:lnTlToBr>
                    <a:lnBlToTr w="12700" cmpd="sng">
                      <a:noFill/>
                      <a:prstDash val="solid"/>
                    </a:lnBlToTr>
                  </a:tcPr>
                </a:tc>
                <a:extLst>
                  <a:ext uri="{0D108BD9-81ED-4DB2-BD59-A6C34878D82A}">
                    <a16:rowId xmlns:a16="http://schemas.microsoft.com/office/drawing/2014/main" val="1458335807"/>
                  </a:ext>
                </a:extLst>
              </a:tr>
              <a:tr h="526562">
                <a:tc>
                  <a:txBody>
                    <a:bodyPr/>
                    <a:lstStyle/>
                    <a:p>
                      <a:pPr algn="l"/>
                      <a:r>
                        <a:rPr lang="en-AU" altLang="en-US" sz="2400" b="1" dirty="0"/>
                        <a:t>PDG  Phil Armstrong	 </a:t>
                      </a:r>
                      <a:endParaRPr lang="en-US" sz="2400" b="1" dirty="0"/>
                    </a:p>
                  </a:txBody>
                  <a:tcPr>
                    <a:lnL w="19050" cap="flat" cmpd="sng" algn="ctr">
                      <a:solidFill>
                        <a:srgbClr val="FFC000"/>
                      </a:solidFill>
                      <a:prstDash val="solid"/>
                      <a:round/>
                      <a:headEnd type="none" w="med" len="med"/>
                      <a:tailEnd type="none" w="med" len="med"/>
                    </a:lnL>
                    <a:lnR w="12700" cmpd="sng">
                      <a:noFill/>
                    </a:lnR>
                    <a:lnT w="254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altLang="en-US" sz="2400" b="1" dirty="0"/>
                        <a:t>D9100  NSW</a:t>
                      </a:r>
                    </a:p>
                  </a:txBody>
                  <a:tcPr>
                    <a:lnL w="12700" cmpd="sng">
                      <a:noFill/>
                    </a:lnL>
                    <a:lnR w="19050" cap="flat" cmpd="sng" algn="ctr">
                      <a:solidFill>
                        <a:srgbClr val="FFC000"/>
                      </a:solidFill>
                      <a:prstDash val="solid"/>
                      <a:round/>
                      <a:headEnd type="none" w="med" len="med"/>
                      <a:tailEnd type="none" w="med" len="med"/>
                    </a:lnR>
                    <a:lnT w="254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18139111"/>
                  </a:ext>
                </a:extLst>
              </a:tr>
              <a:tr h="557124">
                <a:tc>
                  <a:txBody>
                    <a:bodyPr/>
                    <a:lstStyle/>
                    <a:p>
                      <a:pPr algn="l"/>
                      <a:r>
                        <a:rPr lang="en-AU" altLang="en-US" sz="2400" b="1" dirty="0"/>
                        <a:t>PDG  Laurie Barber</a:t>
                      </a:r>
                      <a:endParaRPr lang="en-US" sz="2400" b="1" dirty="0"/>
                    </a:p>
                  </a:txBody>
                  <a:tcPr>
                    <a:lnL w="1905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altLang="en-US" sz="2400" b="1" dirty="0"/>
                        <a:t>D9650  NSW</a:t>
                      </a:r>
                    </a:p>
                  </a:txBody>
                  <a:tcPr>
                    <a:lnL w="12700" cmpd="sng">
                      <a:noFill/>
                    </a:lnL>
                    <a:lnR w="1905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20152540"/>
                  </a:ext>
                </a:extLst>
              </a:tr>
              <a:tr h="513186">
                <a:tc>
                  <a:txBody>
                    <a:bodyPr/>
                    <a:lstStyle/>
                    <a:p>
                      <a:pPr algn="l"/>
                      <a:r>
                        <a:rPr lang="en-AU" altLang="en-US" sz="2400" b="1" dirty="0"/>
                        <a:t>PDG  Graeme Davies	</a:t>
                      </a:r>
                      <a:endParaRPr lang="en-US" sz="2400" b="1" dirty="0"/>
                    </a:p>
                  </a:txBody>
                  <a:tcPr>
                    <a:lnL w="1905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altLang="en-US" sz="2400" b="1" dirty="0"/>
                        <a:t>D9685  NSW</a:t>
                      </a:r>
                    </a:p>
                  </a:txBody>
                  <a:tcPr>
                    <a:lnL w="12700" cmpd="sng">
                      <a:noFill/>
                    </a:lnL>
                    <a:lnR w="1905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516324448"/>
                  </a:ext>
                </a:extLst>
              </a:tr>
              <a:tr h="511627">
                <a:tc>
                  <a:txBody>
                    <a:bodyPr/>
                    <a:lstStyle/>
                    <a:p>
                      <a:pPr algn="l"/>
                      <a:r>
                        <a:rPr lang="en-AU" altLang="en-US" sz="2400" b="1" dirty="0"/>
                        <a:t>PDG  </a:t>
                      </a:r>
                      <a:r>
                        <a:rPr lang="en-US" sz="2400" b="1" dirty="0"/>
                        <a:t>Des Lawson</a:t>
                      </a:r>
                    </a:p>
                  </a:txBody>
                  <a:tcPr>
                    <a:lnL w="1905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altLang="en-US" sz="2400" b="1" dirty="0"/>
                        <a:t>D9600  QLD</a:t>
                      </a:r>
                    </a:p>
                  </a:txBody>
                  <a:tcPr>
                    <a:lnL w="12700" cmpd="sng">
                      <a:noFill/>
                    </a:lnL>
                    <a:lnR w="1905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445211406"/>
                  </a:ext>
                </a:extLst>
              </a:tr>
              <a:tr h="488504">
                <a:tc>
                  <a:txBody>
                    <a:bodyPr/>
                    <a:lstStyle/>
                    <a:p>
                      <a:pPr algn="l"/>
                      <a:r>
                        <a:rPr lang="en-AU" altLang="en-US" sz="2400" b="1" dirty="0"/>
                        <a:t>PDG  Kevin </a:t>
                      </a:r>
                      <a:r>
                        <a:rPr lang="en-AU" altLang="en-US" sz="2400" b="1" dirty="0" err="1"/>
                        <a:t>Shadbolt</a:t>
                      </a:r>
                      <a:r>
                        <a:rPr lang="en-AU" altLang="en-US" sz="2400" b="1" dirty="0"/>
                        <a:t>	</a:t>
                      </a:r>
                      <a:endParaRPr lang="en-US" sz="2400" b="1" dirty="0"/>
                    </a:p>
                  </a:txBody>
                  <a:tcPr>
                    <a:lnL w="1905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AU" altLang="en-US" sz="2400" b="1" dirty="0"/>
                        <a:t>D9830  TAS</a:t>
                      </a:r>
                      <a:endParaRPr lang="en-US" sz="2400" b="1" dirty="0"/>
                    </a:p>
                  </a:txBody>
                  <a:tcPr>
                    <a:lnL w="12700" cmpd="sng">
                      <a:noFill/>
                    </a:lnL>
                    <a:lnR w="1905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08704408"/>
                  </a:ext>
                </a:extLst>
              </a:tr>
              <a:tr h="516367">
                <a:tc>
                  <a:txBody>
                    <a:bodyPr/>
                    <a:lstStyle/>
                    <a:p>
                      <a:pPr algn="l"/>
                      <a:r>
                        <a:rPr lang="en-AU" altLang="en-US" sz="2400" b="1" dirty="0"/>
                        <a:t>PDG   Colin </a:t>
                      </a:r>
                      <a:r>
                        <a:rPr lang="en-AU" altLang="en-US" sz="2400" b="1" dirty="0" err="1"/>
                        <a:t>Thorniley</a:t>
                      </a:r>
                      <a:endParaRPr lang="en-US" sz="2400" b="1" dirty="0"/>
                    </a:p>
                  </a:txBody>
                  <a:tcPr>
                    <a:lnL w="1905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AU" altLang="en-US" sz="2400" b="1" dirty="0"/>
                        <a:t>D9455 WA</a:t>
                      </a:r>
                    </a:p>
                  </a:txBody>
                  <a:tcPr>
                    <a:lnL w="12700" cmpd="sng">
                      <a:noFill/>
                    </a:lnL>
                    <a:lnR w="1905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42046732"/>
                  </a:ext>
                </a:extLst>
              </a:tr>
              <a:tr h="516367">
                <a:tc>
                  <a:txBody>
                    <a:bodyPr/>
                    <a:lstStyle/>
                    <a:p>
                      <a:pPr algn="l"/>
                      <a:r>
                        <a:rPr lang="en-AU" altLang="en-US" sz="2400" b="1" dirty="0"/>
                        <a:t>PDG Barbara </a:t>
                      </a:r>
                      <a:r>
                        <a:rPr lang="en-AU" altLang="en-US" sz="2400" b="1" dirty="0" err="1"/>
                        <a:t>Wheatcroft</a:t>
                      </a:r>
                      <a:endParaRPr lang="en-US" sz="2400" b="1" dirty="0"/>
                    </a:p>
                  </a:txBody>
                  <a:tcPr>
                    <a:lnL w="1905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altLang="en-US" sz="2400" b="1" dirty="0"/>
                        <a:t>D9500  SA</a:t>
                      </a:r>
                    </a:p>
                  </a:txBody>
                  <a:tcPr>
                    <a:lnL w="12700" cmpd="sng">
                      <a:noFill/>
                    </a:lnL>
                    <a:lnR w="1905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4298152"/>
                  </a:ext>
                </a:extLst>
              </a:tr>
              <a:tr h="512743">
                <a:tc>
                  <a:txBody>
                    <a:bodyPr/>
                    <a:lstStyle/>
                    <a:p>
                      <a:pPr algn="l"/>
                      <a:r>
                        <a:rPr lang="en-AU" sz="2400" b="1" dirty="0"/>
                        <a:t>PDG Peter Williams</a:t>
                      </a:r>
                      <a:endParaRPr lang="en-US" sz="2400" b="1" dirty="0"/>
                    </a:p>
                  </a:txBody>
                  <a:tcPr>
                    <a:lnL w="19050" cap="flat" cmpd="sng" algn="ctr">
                      <a:solidFill>
                        <a:srgbClr val="FFC000"/>
                      </a:solidFill>
                      <a:prstDash val="solid"/>
                      <a:round/>
                      <a:headEnd type="none" w="med" len="med"/>
                      <a:tailEnd type="none" w="med" len="med"/>
                    </a:lnL>
                    <a:lnR w="12700" cmpd="sng">
                      <a:noFill/>
                    </a:lnR>
                    <a:lnT w="12700" cmpd="sng">
                      <a:noFill/>
                    </a:lnT>
                    <a:lnB w="1905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AU" altLang="en-US" sz="2400" b="1" dirty="0"/>
                        <a:t>D9750 NSW</a:t>
                      </a:r>
                    </a:p>
                  </a:txBody>
                  <a:tcPr>
                    <a:lnL w="12700" cmpd="sng">
                      <a:noFill/>
                    </a:lnL>
                    <a:lnR w="19050" cap="flat" cmpd="sng" algn="ctr">
                      <a:solidFill>
                        <a:srgbClr val="FFC000"/>
                      </a:solidFill>
                      <a:prstDash val="solid"/>
                      <a:round/>
                      <a:headEnd type="none" w="med" len="med"/>
                      <a:tailEnd type="none" w="med" len="med"/>
                    </a:lnR>
                    <a:lnT w="12700" cmpd="sng">
                      <a:noFill/>
                    </a:lnT>
                    <a:lnB w="1905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91564195"/>
                  </a:ext>
                </a:extLst>
              </a:tr>
            </a:tbl>
          </a:graphicData>
        </a:graphic>
      </p:graphicFrame>
      <p:pic>
        <p:nvPicPr>
          <p:cNvPr id="7" name="Picture 6"/>
          <p:cNvPicPr>
            <a:picLocks noChangeAspect="1"/>
          </p:cNvPicPr>
          <p:nvPr/>
        </p:nvPicPr>
        <p:blipFill>
          <a:blip r:embed="rId5"/>
          <a:stretch>
            <a:fillRect/>
          </a:stretch>
        </p:blipFill>
        <p:spPr>
          <a:xfrm>
            <a:off x="3713300" y="5977713"/>
            <a:ext cx="2200847" cy="701101"/>
          </a:xfrm>
          <a:prstGeom prst="rect">
            <a:avLst/>
          </a:prstGeom>
        </p:spPr>
      </p:pic>
    </p:spTree>
    <p:extLst>
      <p:ext uri="{BB962C8B-B14F-4D97-AF65-F5344CB8AC3E}">
        <p14:creationId xmlns:p14="http://schemas.microsoft.com/office/powerpoint/2010/main" val="26958637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Content Placeholder 2"/>
          <p:cNvSpPr>
            <a:spLocks noGrp="1"/>
          </p:cNvSpPr>
          <p:nvPr>
            <p:ph idx="1"/>
          </p:nvPr>
        </p:nvSpPr>
        <p:spPr>
          <a:xfrm>
            <a:off x="1470026" y="1516408"/>
            <a:ext cx="5049108" cy="4286647"/>
          </a:xfrm>
          <a:solidFill>
            <a:schemeClr val="bg2"/>
          </a:solidFill>
          <a:effectLst>
            <a:glow rad="101600">
              <a:schemeClr val="accent1">
                <a:satMod val="175000"/>
                <a:alpha val="40000"/>
              </a:schemeClr>
            </a:glow>
          </a:effectLst>
        </p:spPr>
        <p:txBody>
          <a:bodyPr>
            <a:normAutofit fontScale="70000" lnSpcReduction="20000"/>
          </a:bodyPr>
          <a:lstStyle/>
          <a:p>
            <a:pPr marL="400050" indent="-400050">
              <a:lnSpc>
                <a:spcPct val="120000"/>
              </a:lnSpc>
              <a:buFont typeface="Wingdings" panose="05000000000000000000" pitchFamily="2" charset="2"/>
              <a:buChar char="§"/>
            </a:pPr>
            <a:r>
              <a:rPr lang="en-AU" altLang="en-US" sz="3100" b="1" dirty="0">
                <a:solidFill>
                  <a:schemeClr val="tx1"/>
                </a:solidFill>
              </a:rPr>
              <a:t>In</a:t>
            </a:r>
            <a:r>
              <a:rPr lang="en-AU" altLang="en-US" sz="3100" dirty="0">
                <a:solidFill>
                  <a:schemeClr val="tx1"/>
                </a:solidFill>
              </a:rPr>
              <a:t> </a:t>
            </a:r>
            <a:r>
              <a:rPr lang="en-AU" altLang="en-US" sz="3100" b="1" dirty="0">
                <a:solidFill>
                  <a:schemeClr val="tx1"/>
                </a:solidFill>
              </a:rPr>
              <a:t>1981, Ian Scott, a banker, from the Rotary Club of Mornington, Victoria, proposed the establishment  of a                 charitable fund to raise a minimum of $2 million for research into cot deaths. </a:t>
            </a:r>
          </a:p>
          <a:p>
            <a:pPr marL="400050" indent="-400050">
              <a:lnSpc>
                <a:spcPct val="120000"/>
              </a:lnSpc>
              <a:buFont typeface="Wingdings" panose="05000000000000000000" pitchFamily="2" charset="2"/>
              <a:buChar char="§"/>
            </a:pPr>
            <a:r>
              <a:rPr lang="en-AU" altLang="en-US" sz="3100" b="1" dirty="0">
                <a:solidFill>
                  <a:schemeClr val="tx1"/>
                </a:solidFill>
              </a:rPr>
              <a:t>The idea received wide support from Rotarians around Australia.</a:t>
            </a:r>
          </a:p>
          <a:p>
            <a:pPr marL="400050" indent="-400050">
              <a:lnSpc>
                <a:spcPct val="120000"/>
              </a:lnSpc>
              <a:buFont typeface="Wingdings" panose="05000000000000000000" pitchFamily="2" charset="2"/>
              <a:buChar char="§"/>
            </a:pPr>
            <a:r>
              <a:rPr lang="en-AU" altLang="en-US" sz="3100" b="1" dirty="0">
                <a:solidFill>
                  <a:schemeClr val="tx1"/>
                </a:solidFill>
              </a:rPr>
              <a:t>In 1985 the first 6 ARH grants were awarded. </a:t>
            </a:r>
          </a:p>
          <a:p>
            <a:pPr marL="400050" indent="-400050">
              <a:lnSpc>
                <a:spcPct val="120000"/>
              </a:lnSpc>
              <a:buFont typeface="Wingdings" panose="05000000000000000000" pitchFamily="2" charset="2"/>
              <a:buChar char="§"/>
            </a:pPr>
            <a:r>
              <a:rPr lang="en-AU" altLang="en-US" sz="3100" b="1" dirty="0">
                <a:solidFill>
                  <a:schemeClr val="tx1"/>
                </a:solidFill>
              </a:rPr>
              <a:t>$33 million spent on research since  establishment of ARH.</a:t>
            </a:r>
          </a:p>
        </p:txBody>
      </p:sp>
      <p:sp>
        <p:nvSpPr>
          <p:cNvPr id="9" name="Title 1"/>
          <p:cNvSpPr txBox="1">
            <a:spLocks/>
          </p:cNvSpPr>
          <p:nvPr/>
        </p:nvSpPr>
        <p:spPr bwMode="auto">
          <a:xfrm>
            <a:off x="1323975" y="-76200"/>
            <a:ext cx="9144000" cy="1417638"/>
          </a:xfrm>
          <a:prstGeom prst="rect">
            <a:avLst/>
          </a:prstGeom>
          <a:noFill/>
          <a:ln w="9525">
            <a:noFill/>
            <a:miter lim="800000"/>
            <a:headEnd/>
            <a:tailEnd/>
          </a:ln>
        </p:spPr>
        <p:txBody>
          <a:bodyPr anchor="ctr"/>
          <a:lstStyle/>
          <a:p>
            <a:pPr algn="ctr" eaLnBrk="1" hangingPunct="1">
              <a:defRPr/>
            </a:pPr>
            <a:r>
              <a:rPr lang="en-US" sz="4000" b="1" dirty="0">
                <a:solidFill>
                  <a:srgbClr val="0070C0"/>
                </a:solidFill>
                <a:latin typeface="Arial" panose="020B0604020202020204" pitchFamily="34" charset="0"/>
                <a:ea typeface="+mj-ea"/>
                <a:cs typeface="Arial" panose="020B0604020202020204" pitchFamily="34" charset="0"/>
              </a:rPr>
              <a:t>The origin of</a:t>
            </a:r>
          </a:p>
          <a:p>
            <a:pPr algn="ctr" eaLnBrk="1" hangingPunct="1">
              <a:defRPr/>
            </a:pPr>
            <a:r>
              <a:rPr lang="en-US" sz="4000" b="1" dirty="0">
                <a:solidFill>
                  <a:srgbClr val="0070C0"/>
                </a:solidFill>
                <a:latin typeface="Arial" panose="020B0604020202020204" pitchFamily="34" charset="0"/>
                <a:ea typeface="+mj-ea"/>
                <a:cs typeface="Arial" panose="020B0604020202020204" pitchFamily="34" charset="0"/>
              </a:rPr>
              <a:t>Australian Rotary Health</a:t>
            </a:r>
          </a:p>
        </p:txBody>
      </p:sp>
      <p:pic>
        <p:nvPicPr>
          <p:cNvPr id="2765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58086" y="5978025"/>
            <a:ext cx="2200275"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a:blip r:embed="rId4">
            <a:extLst>
              <a:ext uri="{BEBA8EAE-BF5A-486C-A8C5-ECC9F3942E4B}">
                <a14:imgProps xmlns:a14="http://schemas.microsoft.com/office/drawing/2010/main">
                  <a14:imgLayer r:embed="rId5">
                    <a14:imgEffect>
                      <a14:backgroundRemoval t="0" b="99557" l="0" r="100000">
                        <a14:foregroundMark x1="34568" y1="62749" x2="16049" y2="89579"/>
                        <a14:foregroundMark x1="30864" y1="72727" x2="46667" y2="95787"/>
                        <a14:foregroundMark x1="31111" y1="82040" x2="23704" y2="98448"/>
                        <a14:foregroundMark x1="46173" y1="69180" x2="47901" y2="88248"/>
                        <a14:foregroundMark x1="41481" y1="78714" x2="99506" y2="68736"/>
                        <a14:foregroundMark x1="73086" y1="48337" x2="98272" y2="91353"/>
                        <a14:foregroundMark x1="74074" y1="50998" x2="53086" y2="73836"/>
                        <a14:foregroundMark x1="64444" y1="74501" x2="76296" y2="99113"/>
                        <a14:foregroundMark x1="60988" y1="76940" x2="58765" y2="99557"/>
                        <a14:backgroundMark x1="23951" y1="46341" x2="494" y2="42129"/>
                        <a14:backgroundMark x1="15556" y1="32816" x2="17037" y2="23503"/>
                        <a14:backgroundMark x1="10370" y1="31042" x2="10370" y2="31042"/>
                        <a14:backgroundMark x1="20000" y1="33925" x2="20000" y2="33925"/>
                        <a14:backgroundMark x1="18765" y1="27051" x2="19259" y2="31486"/>
                      </a14:backgroundRemoval>
                    </a14:imgEffect>
                    <a14:imgEffect>
                      <a14:sharpenSoften amount="50000"/>
                    </a14:imgEffect>
                  </a14:imgLayer>
                </a14:imgProps>
              </a:ext>
            </a:extLst>
          </a:blip>
          <a:stretch>
            <a:fillRect/>
          </a:stretch>
        </p:blipFill>
        <p:spPr>
          <a:xfrm>
            <a:off x="7544643" y="1604713"/>
            <a:ext cx="3690833" cy="4110039"/>
          </a:xfrm>
          <a:prstGeom prst="rect">
            <a:avLst/>
          </a:prstGeom>
          <a:solidFill>
            <a:schemeClr val="tx1"/>
          </a:solidFill>
          <a:ln w="57150">
            <a:solidFill>
              <a:schemeClr val="accent1"/>
            </a:solidFill>
          </a:ln>
        </p:spPr>
      </p:pic>
      <p:sp>
        <p:nvSpPr>
          <p:cNvPr id="3" name="Rectangle 2"/>
          <p:cNvSpPr/>
          <p:nvPr/>
        </p:nvSpPr>
        <p:spPr>
          <a:xfrm>
            <a:off x="7613972" y="5793361"/>
            <a:ext cx="3621504" cy="369332"/>
          </a:xfrm>
          <a:prstGeom prst="rect">
            <a:avLst/>
          </a:prstGeom>
        </p:spPr>
        <p:txBody>
          <a:bodyPr wrap="none">
            <a:spAutoFit/>
          </a:bodyPr>
          <a:lstStyle/>
          <a:p>
            <a:pPr algn="ctr"/>
            <a:r>
              <a:rPr lang="en-US" dirty="0">
                <a:latin typeface="Arial" panose="020B0604020202020204" pitchFamily="34" charset="0"/>
                <a:cs typeface="Arial" panose="020B0604020202020204" pitchFamily="34" charset="0"/>
              </a:rPr>
              <a:t>Ian Laurence Scott (1933–2001)</a:t>
            </a:r>
          </a:p>
        </p:txBody>
      </p:sp>
    </p:spTree>
    <p:extLst>
      <p:ext uri="{BB962C8B-B14F-4D97-AF65-F5344CB8AC3E}">
        <p14:creationId xmlns:p14="http://schemas.microsoft.com/office/powerpoint/2010/main" val="3393323061"/>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p:cNvSpPr>
          <p:nvPr/>
        </p:nvSpPr>
        <p:spPr>
          <a:xfrm>
            <a:off x="1642334" y="0"/>
            <a:ext cx="9144000" cy="1000125"/>
          </a:xfrm>
          <a:prstGeom prst="rect">
            <a:avLst/>
          </a:prstGeom>
        </p:spPr>
        <p:txBody>
          <a:bodyPr vert="horz" lIns="91440" tIns="45720" rIns="91440" bIns="45720" rtlCol="0" anchor="ctr">
            <a:normAutofit/>
          </a:bodyPr>
          <a:lstStyle>
            <a:lvl1pPr algn="l" defTabSz="914400" rtl="0" eaLnBrk="1" latinLnBrk="0" hangingPunct="1">
              <a:lnSpc>
                <a:spcPct val="85000"/>
              </a:lnSpc>
              <a:spcBef>
                <a:spcPct val="0"/>
              </a:spcBef>
              <a:buNone/>
              <a:defRPr sz="5400" kern="1200" spc="-120" baseline="0">
                <a:solidFill>
                  <a:schemeClr val="accent1"/>
                </a:solidFill>
                <a:latin typeface="+mj-lt"/>
                <a:ea typeface="+mj-ea"/>
                <a:cs typeface="+mj-cs"/>
              </a:defRPr>
            </a:lvl1pPr>
          </a:lstStyle>
          <a:p>
            <a:pPr algn="ctr">
              <a:defRPr/>
            </a:pPr>
            <a:r>
              <a:rPr lang="en-AU" sz="4800" b="1" dirty="0">
                <a:solidFill>
                  <a:srgbClr val="0070C0"/>
                </a:solidFill>
                <a:latin typeface="Arial" panose="020B0604020202020204" pitchFamily="34" charset="0"/>
                <a:cs typeface="Arial" panose="020B0604020202020204" pitchFamily="34" charset="0"/>
              </a:rPr>
              <a:t>Cot Deaths in Victoria</a:t>
            </a:r>
          </a:p>
        </p:txBody>
      </p:sp>
      <p:pic>
        <p:nvPicPr>
          <p:cNvPr id="7" name="Picture 6"/>
          <p:cNvPicPr>
            <a:picLocks noChangeAspect="1"/>
          </p:cNvPicPr>
          <p:nvPr/>
        </p:nvPicPr>
        <p:blipFill rotWithShape="1">
          <a:blip r:embed="rId2"/>
          <a:srcRect l="2499"/>
          <a:stretch/>
        </p:blipFill>
        <p:spPr>
          <a:xfrm>
            <a:off x="2028096" y="1000125"/>
            <a:ext cx="8372475" cy="5733377"/>
          </a:xfrm>
          <a:prstGeom prst="rect">
            <a:avLst/>
          </a:prstGeom>
          <a:ln>
            <a:noFill/>
          </a:ln>
          <a:effectLst>
            <a:outerShdw blurRad="190500" algn="tl" rotWithShape="0">
              <a:schemeClr val="tx1">
                <a:alpha val="70000"/>
              </a:schemeClr>
            </a:outerShdw>
          </a:effectLst>
        </p:spPr>
      </p:pic>
    </p:spTree>
    <p:extLst>
      <p:ext uri="{BB962C8B-B14F-4D97-AF65-F5344CB8AC3E}">
        <p14:creationId xmlns:p14="http://schemas.microsoft.com/office/powerpoint/2010/main" val="3131550845"/>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p:cNvSpPr>
          <p:nvPr/>
        </p:nvSpPr>
        <p:spPr>
          <a:xfrm>
            <a:off x="0" y="0"/>
            <a:ext cx="12192000" cy="1000125"/>
          </a:xfrm>
          <a:prstGeom prst="rect">
            <a:avLst/>
          </a:prstGeom>
        </p:spPr>
        <p:txBody>
          <a:bodyPr vert="horz" lIns="91440" tIns="45720" rIns="91440" bIns="45720" rtlCol="0" anchor="ctr">
            <a:normAutofit/>
          </a:bodyPr>
          <a:lstStyle>
            <a:lvl1pPr algn="l" defTabSz="914400" rtl="0" eaLnBrk="1" latinLnBrk="0" hangingPunct="1">
              <a:lnSpc>
                <a:spcPct val="85000"/>
              </a:lnSpc>
              <a:spcBef>
                <a:spcPct val="0"/>
              </a:spcBef>
              <a:buNone/>
              <a:defRPr sz="5400" kern="1200" spc="-120" baseline="0">
                <a:solidFill>
                  <a:schemeClr val="accent1"/>
                </a:solidFill>
                <a:latin typeface="+mj-lt"/>
                <a:ea typeface="+mj-ea"/>
                <a:cs typeface="+mj-cs"/>
              </a:defRPr>
            </a:lvl1pPr>
          </a:lstStyle>
          <a:p>
            <a:pPr algn="ctr">
              <a:defRPr/>
            </a:pPr>
            <a:r>
              <a:rPr lang="en-AU" sz="4000" b="1" dirty="0">
                <a:solidFill>
                  <a:srgbClr val="0070C0"/>
                </a:solidFill>
                <a:latin typeface="Arial" panose="020B0604020202020204" pitchFamily="34" charset="0"/>
                <a:cs typeface="Arial" panose="020B0604020202020204" pitchFamily="34" charset="0"/>
              </a:rPr>
              <a:t>Cot Death / Sudden Infant Death Syndrome (SIDS)</a:t>
            </a:r>
          </a:p>
        </p:txBody>
      </p:sp>
      <p:pic>
        <p:nvPicPr>
          <p:cNvPr id="6" name="Picture 5"/>
          <p:cNvPicPr>
            <a:picLocks noChangeAspect="1"/>
          </p:cNvPicPr>
          <p:nvPr/>
        </p:nvPicPr>
        <p:blipFill>
          <a:blip r:embed="rId2"/>
          <a:stretch>
            <a:fillRect/>
          </a:stretch>
        </p:blipFill>
        <p:spPr>
          <a:xfrm>
            <a:off x="3718582" y="4490379"/>
            <a:ext cx="7738311" cy="2102951"/>
          </a:xfrm>
          <a:prstGeom prst="rect">
            <a:avLst/>
          </a:prstGeom>
          <a:ln>
            <a:noFill/>
          </a:ln>
          <a:effectLst>
            <a:softEdge rad="112500"/>
          </a:effectLst>
        </p:spPr>
      </p:pic>
      <p:sp>
        <p:nvSpPr>
          <p:cNvPr id="2" name="Rectangle 1"/>
          <p:cNvSpPr/>
          <p:nvPr/>
        </p:nvSpPr>
        <p:spPr>
          <a:xfrm>
            <a:off x="555420" y="1173766"/>
            <a:ext cx="6096000" cy="2554545"/>
          </a:xfrm>
          <a:prstGeom prst="rect">
            <a:avLst/>
          </a:prstGeom>
          <a:solidFill>
            <a:schemeClr val="bg2"/>
          </a:solidFill>
        </p:spPr>
        <p:txBody>
          <a:bodyPr>
            <a:spAutoFit/>
          </a:bodyPr>
          <a:lstStyle/>
          <a:p>
            <a:pPr marL="285750" indent="-285750">
              <a:buClr>
                <a:srgbClr val="0070C0"/>
              </a:buClr>
              <a:buFont typeface="Arial" panose="020B0604020202020204" pitchFamily="34" charset="0"/>
              <a:buChar char="•"/>
            </a:pPr>
            <a:r>
              <a:rPr lang="en-AU" sz="2000" b="1" dirty="0" err="1"/>
              <a:t>Prof.</a:t>
            </a:r>
            <a:r>
              <a:rPr lang="en-AU" sz="2000" b="1" dirty="0"/>
              <a:t> Terry Dwyer and his team in found a relationship between SIDS and a baby’s sleeping position. </a:t>
            </a:r>
          </a:p>
          <a:p>
            <a:pPr marL="285750" indent="-285750">
              <a:buClr>
                <a:srgbClr val="0070C0"/>
              </a:buClr>
              <a:buFont typeface="Arial" panose="020B0604020202020204" pitchFamily="34" charset="0"/>
              <a:buChar char="•"/>
            </a:pPr>
            <a:endParaRPr lang="en-AU" sz="1000" b="1" dirty="0"/>
          </a:p>
          <a:p>
            <a:pPr marL="285750" indent="-285750">
              <a:buClr>
                <a:srgbClr val="0070C0"/>
              </a:buClr>
              <a:buFont typeface="Arial" panose="020B0604020202020204" pitchFamily="34" charset="0"/>
              <a:buChar char="•"/>
            </a:pPr>
            <a:r>
              <a:rPr lang="en-AU" sz="2000" b="1" dirty="0"/>
              <a:t>11,000 infants in Tasmanian were studied between 1988 and 1995 with funds from ARH and  NH&amp;MRC</a:t>
            </a:r>
            <a:r>
              <a:rPr lang="en-AU" b="1" dirty="0"/>
              <a:t>.</a:t>
            </a:r>
          </a:p>
          <a:p>
            <a:pPr marL="285750" indent="-285750">
              <a:buClr>
                <a:srgbClr val="0070C0"/>
              </a:buClr>
              <a:buFont typeface="Arial" panose="020B0604020202020204" pitchFamily="34" charset="0"/>
              <a:buChar char="•"/>
            </a:pPr>
            <a:endParaRPr lang="en-US" sz="1000" b="1" dirty="0"/>
          </a:p>
          <a:p>
            <a:pPr marL="285750" indent="-285750">
              <a:buClr>
                <a:srgbClr val="0070C0"/>
              </a:buClr>
              <a:buFont typeface="Arial" panose="020B0604020202020204" pitchFamily="34" charset="0"/>
              <a:buChar char="•"/>
            </a:pPr>
            <a:r>
              <a:rPr lang="en-AU" sz="2000" b="1" dirty="0"/>
              <a:t>His work was recognised by the NHMRC, Australia, as one of the most important contributions to medical research by Australia in the 20th Century. </a:t>
            </a:r>
          </a:p>
        </p:txBody>
      </p:sp>
      <p:pic>
        <p:nvPicPr>
          <p:cNvPr id="4" name="Picture 3"/>
          <p:cNvPicPr>
            <a:picLocks noChangeAspect="1"/>
          </p:cNvPicPr>
          <p:nvPr/>
        </p:nvPicPr>
        <p:blipFill rotWithShape="1">
          <a:blip r:embed="rId3"/>
          <a:srcRect l="6760"/>
          <a:stretch/>
        </p:blipFill>
        <p:spPr>
          <a:xfrm>
            <a:off x="7067774" y="1189311"/>
            <a:ext cx="4303059" cy="2944072"/>
          </a:xfrm>
          <a:prstGeom prst="rect">
            <a:avLst/>
          </a:prstGeom>
          <a:ln>
            <a:noFill/>
          </a:ln>
          <a:effectLst>
            <a:outerShdw blurRad="190500" algn="tl" rotWithShape="0">
              <a:srgbClr val="000000">
                <a:alpha val="70000"/>
              </a:srgbClr>
            </a:outerShdw>
          </a:effectLst>
        </p:spPr>
      </p:pic>
      <p:pic>
        <p:nvPicPr>
          <p:cNvPr id="7" name="Picture 6"/>
          <p:cNvPicPr>
            <a:picLocks noChangeAspect="1"/>
          </p:cNvPicPr>
          <p:nvPr/>
        </p:nvPicPr>
        <p:blipFill rotWithShape="1">
          <a:blip r:embed="rId4"/>
          <a:srcRect r="61385"/>
          <a:stretch/>
        </p:blipFill>
        <p:spPr>
          <a:xfrm>
            <a:off x="1085121" y="4720429"/>
            <a:ext cx="1974251" cy="1642850"/>
          </a:xfrm>
          <a:prstGeom prst="rect">
            <a:avLst/>
          </a:prstGeom>
        </p:spPr>
      </p:pic>
    </p:spTree>
    <p:extLst>
      <p:ext uri="{BB962C8B-B14F-4D97-AF65-F5344CB8AC3E}">
        <p14:creationId xmlns:p14="http://schemas.microsoft.com/office/powerpoint/2010/main" val="1005289931"/>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7362" y="1172914"/>
            <a:ext cx="5429344" cy="2585323"/>
          </a:xfrm>
          <a:prstGeom prst="rect">
            <a:avLst/>
          </a:prstGeom>
          <a:solidFill>
            <a:schemeClr val="bg2"/>
          </a:solidFill>
        </p:spPr>
        <p:txBody>
          <a:bodyPr wrap="square">
            <a:spAutoFit/>
          </a:bodyPr>
          <a:lstStyle/>
          <a:p>
            <a:r>
              <a:rPr lang="en-US" sz="2800" b="1" i="1" dirty="0">
                <a:solidFill>
                  <a:srgbClr val="CF546F"/>
                </a:solidFill>
                <a:latin typeface="GillSans-BoldItalic"/>
              </a:rPr>
              <a:t> Domestic Violence </a:t>
            </a:r>
            <a:r>
              <a:rPr lang="en-US" b="1" i="1" dirty="0">
                <a:solidFill>
                  <a:srgbClr val="CF546F"/>
                </a:solidFill>
                <a:latin typeface="GillSans-BoldItalic"/>
              </a:rPr>
              <a:t>2007-2008</a:t>
            </a:r>
          </a:p>
          <a:p>
            <a:pPr marL="1828800"/>
            <a:endParaRPr lang="en-AU" sz="1000" b="1" dirty="0">
              <a:solidFill>
                <a:srgbClr val="283584"/>
              </a:solidFill>
              <a:latin typeface="GillSansMT-Bold"/>
            </a:endParaRPr>
          </a:p>
          <a:p>
            <a:pPr marL="1828800"/>
            <a:r>
              <a:rPr lang="en-AU" b="1" dirty="0">
                <a:solidFill>
                  <a:srgbClr val="283584"/>
                </a:solidFill>
                <a:latin typeface="GillSansMT-Bold"/>
              </a:rPr>
              <a:t>An Evaluation of Interventions with  Domestic Violence </a:t>
            </a:r>
            <a:r>
              <a:rPr lang="en-US" b="1" dirty="0">
                <a:solidFill>
                  <a:srgbClr val="283584"/>
                </a:solidFill>
                <a:latin typeface="GillSansMT-Bold"/>
              </a:rPr>
              <a:t>Perpetrators</a:t>
            </a:r>
          </a:p>
          <a:p>
            <a:pPr marL="1828800"/>
            <a:endParaRPr lang="en-AU" sz="800" dirty="0">
              <a:solidFill>
                <a:srgbClr val="000000"/>
              </a:solidFill>
              <a:latin typeface="GillSansMT"/>
            </a:endParaRPr>
          </a:p>
          <a:p>
            <a:pPr marL="1828800"/>
            <a:r>
              <a:rPr lang="en-AU" dirty="0">
                <a:solidFill>
                  <a:srgbClr val="000000"/>
                </a:solidFill>
                <a:latin typeface="GillSansMT"/>
              </a:rPr>
              <a:t>Rotary Club of Brighton, Vic.</a:t>
            </a:r>
          </a:p>
          <a:p>
            <a:pPr marL="1828800"/>
            <a:endParaRPr lang="en-US" sz="800" dirty="0">
              <a:solidFill>
                <a:srgbClr val="000000"/>
              </a:solidFill>
              <a:latin typeface="GillSansMT"/>
            </a:endParaRPr>
          </a:p>
          <a:p>
            <a:pPr marL="1828800"/>
            <a:r>
              <a:rPr lang="en-US" b="1" dirty="0">
                <a:solidFill>
                  <a:srgbClr val="000000"/>
                </a:solidFill>
                <a:latin typeface="GillSansMT"/>
              </a:rPr>
              <a:t>Professor Thea Brown</a:t>
            </a:r>
          </a:p>
          <a:p>
            <a:pPr marL="1828800"/>
            <a:r>
              <a:rPr lang="en-US" dirty="0">
                <a:solidFill>
                  <a:srgbClr val="000000"/>
                </a:solidFill>
                <a:latin typeface="GillSansMT"/>
              </a:rPr>
              <a:t>Monash University, Vic.</a:t>
            </a:r>
            <a:endParaRPr lang="en-US" dirty="0"/>
          </a:p>
        </p:txBody>
      </p:sp>
      <p:sp>
        <p:nvSpPr>
          <p:cNvPr id="4" name="Rectangle 3"/>
          <p:cNvSpPr/>
          <p:nvPr/>
        </p:nvSpPr>
        <p:spPr>
          <a:xfrm>
            <a:off x="6630297" y="1111359"/>
            <a:ext cx="5246146" cy="2708434"/>
          </a:xfrm>
          <a:prstGeom prst="rect">
            <a:avLst/>
          </a:prstGeom>
          <a:solidFill>
            <a:schemeClr val="bg2"/>
          </a:solidFill>
        </p:spPr>
        <p:txBody>
          <a:bodyPr wrap="square">
            <a:spAutoFit/>
          </a:bodyPr>
          <a:lstStyle/>
          <a:p>
            <a:r>
              <a:rPr lang="en-US" sz="2800" b="1" i="1" dirty="0">
                <a:solidFill>
                  <a:srgbClr val="CF546F"/>
                </a:solidFill>
                <a:latin typeface="GillSans-BoldItalic"/>
              </a:rPr>
              <a:t>Organ Transplants </a:t>
            </a:r>
            <a:r>
              <a:rPr lang="en-AU" b="1" dirty="0">
                <a:solidFill>
                  <a:srgbClr val="CF546F"/>
                </a:solidFill>
                <a:latin typeface="GillSans-BoldItalic"/>
              </a:rPr>
              <a:t>2004-2006</a:t>
            </a:r>
            <a:endParaRPr lang="en-US" b="1" dirty="0">
              <a:solidFill>
                <a:srgbClr val="CF546F"/>
              </a:solidFill>
              <a:latin typeface="GillSans-BoldItalic"/>
            </a:endParaRPr>
          </a:p>
          <a:p>
            <a:pPr marL="2000250"/>
            <a:r>
              <a:rPr lang="en-US" b="1" dirty="0">
                <a:solidFill>
                  <a:srgbClr val="283584"/>
                </a:solidFill>
                <a:latin typeface="GillSansMT-Bold"/>
              </a:rPr>
              <a:t>A multi-organ preservation </a:t>
            </a:r>
          </a:p>
          <a:p>
            <a:pPr marL="2000250"/>
            <a:r>
              <a:rPr lang="en-US" b="1" dirty="0">
                <a:solidFill>
                  <a:srgbClr val="283584"/>
                </a:solidFill>
                <a:latin typeface="GillSansMT-Bold"/>
              </a:rPr>
              <a:t>&amp; procurement strategy </a:t>
            </a:r>
          </a:p>
          <a:p>
            <a:pPr marL="2000250"/>
            <a:r>
              <a:rPr lang="en-US" b="1" dirty="0">
                <a:solidFill>
                  <a:srgbClr val="283584"/>
                </a:solidFill>
                <a:latin typeface="GillSansMT-Bold"/>
              </a:rPr>
              <a:t>from </a:t>
            </a:r>
            <a:r>
              <a:rPr lang="en-US" b="1" dirty="0" err="1">
                <a:solidFill>
                  <a:srgbClr val="283584"/>
                </a:solidFill>
                <a:latin typeface="GillSansMT-Bold"/>
              </a:rPr>
              <a:t>nonheart</a:t>
            </a:r>
            <a:r>
              <a:rPr lang="en-US" b="1" dirty="0">
                <a:solidFill>
                  <a:srgbClr val="283584"/>
                </a:solidFill>
                <a:latin typeface="GillSansMT-Bold"/>
              </a:rPr>
              <a:t> beating </a:t>
            </a:r>
          </a:p>
          <a:p>
            <a:pPr marL="2000250"/>
            <a:r>
              <a:rPr lang="en-US" b="1" dirty="0">
                <a:solidFill>
                  <a:srgbClr val="283584"/>
                </a:solidFill>
                <a:latin typeface="GillSansMT-Bold"/>
              </a:rPr>
              <a:t>donors (NHBD)</a:t>
            </a:r>
          </a:p>
          <a:p>
            <a:pPr marL="2000250"/>
            <a:endParaRPr lang="en-AU" sz="800" dirty="0">
              <a:solidFill>
                <a:srgbClr val="000000"/>
              </a:solidFill>
              <a:latin typeface="GillSansMT"/>
            </a:endParaRPr>
          </a:p>
          <a:p>
            <a:pPr marL="2000250"/>
            <a:r>
              <a:rPr lang="en-AU" dirty="0">
                <a:solidFill>
                  <a:srgbClr val="000000"/>
                </a:solidFill>
                <a:latin typeface="GillSansMT"/>
              </a:rPr>
              <a:t>Rotary Club of Williamstown, </a:t>
            </a:r>
          </a:p>
          <a:p>
            <a:pPr marL="2000250"/>
            <a:endParaRPr lang="en-US" sz="800" b="1" dirty="0">
              <a:solidFill>
                <a:srgbClr val="000000"/>
              </a:solidFill>
              <a:latin typeface="GillSansMT"/>
            </a:endParaRPr>
          </a:p>
          <a:p>
            <a:pPr marL="2000250"/>
            <a:r>
              <a:rPr lang="en-US" b="1" dirty="0">
                <a:solidFill>
                  <a:srgbClr val="000000"/>
                </a:solidFill>
                <a:latin typeface="GillSansMT"/>
              </a:rPr>
              <a:t>A/Professor Gregory Snell</a:t>
            </a:r>
          </a:p>
          <a:p>
            <a:pPr marL="2000250"/>
            <a:r>
              <a:rPr lang="en-US" dirty="0">
                <a:solidFill>
                  <a:srgbClr val="000000"/>
                </a:solidFill>
                <a:latin typeface="GillSansMT"/>
              </a:rPr>
              <a:t>Monash University, Vic.</a:t>
            </a:r>
            <a:endParaRPr lang="en-US" dirty="0"/>
          </a:p>
        </p:txBody>
      </p:sp>
      <p:sp>
        <p:nvSpPr>
          <p:cNvPr id="5" name="Rectangle 4"/>
          <p:cNvSpPr/>
          <p:nvPr/>
        </p:nvSpPr>
        <p:spPr>
          <a:xfrm>
            <a:off x="6780903" y="4090655"/>
            <a:ext cx="5095539" cy="2462213"/>
          </a:xfrm>
          <a:prstGeom prst="rect">
            <a:avLst/>
          </a:prstGeom>
          <a:solidFill>
            <a:schemeClr val="bg2"/>
          </a:solidFill>
        </p:spPr>
        <p:txBody>
          <a:bodyPr wrap="square">
            <a:spAutoFit/>
          </a:bodyPr>
          <a:lstStyle/>
          <a:p>
            <a:r>
              <a:rPr lang="en-US" sz="2800" b="1" i="1" dirty="0">
                <a:solidFill>
                  <a:srgbClr val="CF546F"/>
                </a:solidFill>
                <a:latin typeface="GillSans-BoldItalic"/>
              </a:rPr>
              <a:t>Ovarian Cancer </a:t>
            </a:r>
            <a:r>
              <a:rPr lang="en-AU" b="1" dirty="0">
                <a:solidFill>
                  <a:srgbClr val="CF546F"/>
                </a:solidFill>
                <a:latin typeface="GillSans-BoldItalic"/>
              </a:rPr>
              <a:t>2006-2008</a:t>
            </a:r>
            <a:endParaRPr lang="en-US" b="1" dirty="0">
              <a:solidFill>
                <a:srgbClr val="CF546F"/>
              </a:solidFill>
              <a:latin typeface="GillSans-BoldItalic"/>
            </a:endParaRPr>
          </a:p>
          <a:p>
            <a:pPr marL="1774825"/>
            <a:r>
              <a:rPr lang="en-AU" b="1" dirty="0" err="1">
                <a:solidFill>
                  <a:srgbClr val="283584"/>
                </a:solidFill>
                <a:latin typeface="GillSansMT-Bold"/>
              </a:rPr>
              <a:t>OvPlex</a:t>
            </a:r>
            <a:r>
              <a:rPr lang="en-AU" b="1" dirty="0">
                <a:solidFill>
                  <a:srgbClr val="283584"/>
                </a:solidFill>
                <a:latin typeface="GillSansMT-Bold"/>
              </a:rPr>
              <a:t> - A new test for ovarian cancer</a:t>
            </a:r>
          </a:p>
          <a:p>
            <a:pPr marL="1774825"/>
            <a:r>
              <a:rPr lang="en-AU" dirty="0">
                <a:solidFill>
                  <a:srgbClr val="000000"/>
                </a:solidFill>
                <a:latin typeface="GillSansMT"/>
              </a:rPr>
              <a:t>Rotary Clubs of Melbourne &amp; Williamstown.</a:t>
            </a:r>
          </a:p>
          <a:p>
            <a:pPr marL="1774825"/>
            <a:r>
              <a:rPr lang="en-US" b="1" dirty="0">
                <a:solidFill>
                  <a:srgbClr val="000000"/>
                </a:solidFill>
                <a:latin typeface="GillSansMT"/>
              </a:rPr>
              <a:t>A/Professor Gregory Rice</a:t>
            </a:r>
          </a:p>
          <a:p>
            <a:pPr marL="1774825"/>
            <a:r>
              <a:rPr lang="en-US" dirty="0" err="1">
                <a:solidFill>
                  <a:srgbClr val="000000"/>
                </a:solidFill>
                <a:latin typeface="GillSansMT"/>
              </a:rPr>
              <a:t>Gynacological</a:t>
            </a:r>
            <a:r>
              <a:rPr lang="en-US" dirty="0">
                <a:solidFill>
                  <a:srgbClr val="000000"/>
                </a:solidFill>
                <a:latin typeface="GillSansMT"/>
              </a:rPr>
              <a:t> Cancer Research Centre, Vic.</a:t>
            </a:r>
            <a:endParaRPr lang="en-US" dirty="0"/>
          </a:p>
        </p:txBody>
      </p:sp>
      <p:sp>
        <p:nvSpPr>
          <p:cNvPr id="7" name="Rectangle 6"/>
          <p:cNvSpPr/>
          <p:nvPr/>
        </p:nvSpPr>
        <p:spPr>
          <a:xfrm>
            <a:off x="487362" y="4090655"/>
            <a:ext cx="5429344" cy="2431435"/>
          </a:xfrm>
          <a:prstGeom prst="rect">
            <a:avLst/>
          </a:prstGeom>
          <a:solidFill>
            <a:schemeClr val="bg2"/>
          </a:solidFill>
        </p:spPr>
        <p:txBody>
          <a:bodyPr wrap="square">
            <a:spAutoFit/>
          </a:bodyPr>
          <a:lstStyle/>
          <a:p>
            <a:r>
              <a:rPr lang="en-US" sz="2800" b="1" i="1" dirty="0" err="1">
                <a:solidFill>
                  <a:srgbClr val="CF546F"/>
                </a:solidFill>
                <a:latin typeface="GillSans-BoldItalic"/>
              </a:rPr>
              <a:t>Friedrichs</a:t>
            </a:r>
            <a:r>
              <a:rPr lang="en-US" sz="2800" b="1" i="1" dirty="0">
                <a:solidFill>
                  <a:srgbClr val="CF546F"/>
                </a:solidFill>
                <a:latin typeface="GillSans-BoldItalic"/>
              </a:rPr>
              <a:t> Ataxia </a:t>
            </a:r>
            <a:r>
              <a:rPr lang="en-US" b="1" i="1" dirty="0">
                <a:solidFill>
                  <a:srgbClr val="CF546F"/>
                </a:solidFill>
                <a:latin typeface="GillSans-BoldItalic"/>
              </a:rPr>
              <a:t>2009-2012</a:t>
            </a:r>
          </a:p>
          <a:p>
            <a:pPr marL="1709738"/>
            <a:r>
              <a:rPr lang="en-AU" b="1" dirty="0" err="1">
                <a:solidFill>
                  <a:srgbClr val="283584"/>
                </a:solidFill>
                <a:latin typeface="GillSansMT-Bold"/>
              </a:rPr>
              <a:t>Devloping</a:t>
            </a:r>
            <a:r>
              <a:rPr lang="en-AU" b="1" dirty="0">
                <a:solidFill>
                  <a:srgbClr val="283584"/>
                </a:solidFill>
                <a:latin typeface="GillSansMT-Bold"/>
              </a:rPr>
              <a:t> Lentiviral Gene Therapy for Friedrich Ataxia</a:t>
            </a:r>
          </a:p>
          <a:p>
            <a:pPr marL="1709738"/>
            <a:endParaRPr lang="en-AU" sz="800" dirty="0">
              <a:solidFill>
                <a:srgbClr val="000000"/>
              </a:solidFill>
              <a:latin typeface="GillSansMT"/>
            </a:endParaRPr>
          </a:p>
          <a:p>
            <a:pPr marL="1709738"/>
            <a:r>
              <a:rPr lang="en-AU" dirty="0">
                <a:solidFill>
                  <a:srgbClr val="000000"/>
                </a:solidFill>
                <a:latin typeface="GillSansMT"/>
              </a:rPr>
              <a:t>Rotary Club of Brighton North</a:t>
            </a:r>
          </a:p>
          <a:p>
            <a:pPr marL="1709738"/>
            <a:endParaRPr lang="en-US" sz="800" dirty="0">
              <a:solidFill>
                <a:srgbClr val="000000"/>
              </a:solidFill>
              <a:latin typeface="GillSansMT"/>
            </a:endParaRPr>
          </a:p>
          <a:p>
            <a:pPr marL="1709738"/>
            <a:r>
              <a:rPr lang="en-US" b="1" dirty="0">
                <a:solidFill>
                  <a:srgbClr val="000000"/>
                </a:solidFill>
                <a:latin typeface="GillSansMT"/>
              </a:rPr>
              <a:t>Dr. Marguerite Evans-</a:t>
            </a:r>
            <a:r>
              <a:rPr lang="en-US" b="1" dirty="0" err="1">
                <a:solidFill>
                  <a:srgbClr val="000000"/>
                </a:solidFill>
                <a:latin typeface="GillSansMT"/>
              </a:rPr>
              <a:t>Galea</a:t>
            </a:r>
            <a:endParaRPr lang="en-US" b="1" dirty="0">
              <a:solidFill>
                <a:srgbClr val="000000"/>
              </a:solidFill>
              <a:latin typeface="GillSansMT"/>
            </a:endParaRPr>
          </a:p>
          <a:p>
            <a:pPr marL="1709738"/>
            <a:r>
              <a:rPr lang="en-AU" dirty="0">
                <a:solidFill>
                  <a:srgbClr val="000000"/>
                </a:solidFill>
                <a:latin typeface="GillSansMT"/>
              </a:rPr>
              <a:t>Murdoch Children’s Research Institute, Vic.</a:t>
            </a:r>
            <a:endParaRPr lang="en-US" dirty="0"/>
          </a:p>
        </p:txBody>
      </p:sp>
      <p:pic>
        <p:nvPicPr>
          <p:cNvPr id="8" name="Picture 7"/>
          <p:cNvPicPr>
            <a:picLocks noChangeAspect="1"/>
          </p:cNvPicPr>
          <p:nvPr/>
        </p:nvPicPr>
        <p:blipFill>
          <a:blip r:embed="rId3"/>
          <a:stretch>
            <a:fillRect/>
          </a:stretch>
        </p:blipFill>
        <p:spPr>
          <a:xfrm>
            <a:off x="647276" y="4711335"/>
            <a:ext cx="1537071" cy="1537071"/>
          </a:xfrm>
          <a:prstGeom prst="rect">
            <a:avLst/>
          </a:prstGeom>
          <a:ln>
            <a:solidFill>
              <a:schemeClr val="tx1"/>
            </a:solidFill>
          </a:ln>
        </p:spPr>
      </p:pic>
      <p:pic>
        <p:nvPicPr>
          <p:cNvPr id="9" name="Picture 8"/>
          <p:cNvPicPr>
            <a:picLocks noChangeAspect="1"/>
          </p:cNvPicPr>
          <p:nvPr/>
        </p:nvPicPr>
        <p:blipFill rotWithShape="1">
          <a:blip r:embed="rId4"/>
          <a:srcRect b="11174"/>
          <a:stretch/>
        </p:blipFill>
        <p:spPr>
          <a:xfrm>
            <a:off x="647276" y="1839921"/>
            <a:ext cx="1549280" cy="1823422"/>
          </a:xfrm>
          <a:prstGeom prst="rect">
            <a:avLst/>
          </a:prstGeom>
          <a:ln>
            <a:solidFill>
              <a:schemeClr val="tx1"/>
            </a:solidFill>
          </a:ln>
        </p:spPr>
      </p:pic>
      <p:pic>
        <p:nvPicPr>
          <p:cNvPr id="10" name="Picture 9"/>
          <p:cNvPicPr>
            <a:picLocks noChangeAspect="1"/>
          </p:cNvPicPr>
          <p:nvPr/>
        </p:nvPicPr>
        <p:blipFill rotWithShape="1">
          <a:blip r:embed="rId5"/>
          <a:srcRect b="12059"/>
          <a:stretch/>
        </p:blipFill>
        <p:spPr>
          <a:xfrm>
            <a:off x="6856543" y="4566845"/>
            <a:ext cx="1609725" cy="1826050"/>
          </a:xfrm>
          <a:prstGeom prst="rect">
            <a:avLst/>
          </a:prstGeom>
        </p:spPr>
      </p:pic>
      <p:pic>
        <p:nvPicPr>
          <p:cNvPr id="11" name="Picture 10"/>
          <p:cNvPicPr>
            <a:picLocks noChangeAspect="1"/>
          </p:cNvPicPr>
          <p:nvPr/>
        </p:nvPicPr>
        <p:blipFill rotWithShape="1">
          <a:blip r:embed="rId6"/>
          <a:srcRect l="5489" t="4493" r="8959" b="3429"/>
          <a:stretch/>
        </p:blipFill>
        <p:spPr>
          <a:xfrm>
            <a:off x="6780903" y="1742738"/>
            <a:ext cx="1685365" cy="1920605"/>
          </a:xfrm>
          <a:prstGeom prst="rect">
            <a:avLst/>
          </a:prstGeom>
          <a:ln>
            <a:solidFill>
              <a:schemeClr val="tx1"/>
            </a:solidFill>
          </a:ln>
        </p:spPr>
      </p:pic>
      <p:sp>
        <p:nvSpPr>
          <p:cNvPr id="12" name="Rectangle 2"/>
          <p:cNvSpPr txBox="1">
            <a:spLocks/>
          </p:cNvSpPr>
          <p:nvPr/>
        </p:nvSpPr>
        <p:spPr>
          <a:xfrm>
            <a:off x="647276" y="29394"/>
            <a:ext cx="10614212" cy="1000125"/>
          </a:xfrm>
          <a:prstGeom prst="rect">
            <a:avLst/>
          </a:prstGeom>
        </p:spPr>
        <p:txBody>
          <a:bodyPr vert="horz" lIns="91440" tIns="45720" rIns="91440" bIns="45720" rtlCol="0" anchor="ctr">
            <a:normAutofit fontScale="92500"/>
          </a:bodyPr>
          <a:lstStyle>
            <a:lvl1pPr algn="l" defTabSz="914400" rtl="0" eaLnBrk="1" latinLnBrk="0" hangingPunct="1">
              <a:lnSpc>
                <a:spcPct val="85000"/>
              </a:lnSpc>
              <a:spcBef>
                <a:spcPct val="0"/>
              </a:spcBef>
              <a:buNone/>
              <a:defRPr sz="5400" kern="1200" spc="-120" baseline="0">
                <a:solidFill>
                  <a:schemeClr val="accent1"/>
                </a:solidFill>
                <a:latin typeface="+mj-lt"/>
                <a:ea typeface="+mj-ea"/>
                <a:cs typeface="+mj-cs"/>
              </a:defRPr>
            </a:lvl1pPr>
          </a:lstStyle>
          <a:p>
            <a:pPr algn="ctr">
              <a:defRPr/>
            </a:pPr>
            <a:r>
              <a:rPr lang="en-AU" sz="4800" b="1" dirty="0">
                <a:solidFill>
                  <a:srgbClr val="0070C0"/>
                </a:solidFill>
                <a:latin typeface="Arial" panose="020B0604020202020204" pitchFamily="34" charset="0"/>
                <a:cs typeface="Arial" panose="020B0604020202020204" pitchFamily="34" charset="0"/>
              </a:rPr>
              <a:t>A few examples of ARH funded research</a:t>
            </a:r>
          </a:p>
        </p:txBody>
      </p:sp>
    </p:spTree>
    <p:extLst>
      <p:ext uri="{BB962C8B-B14F-4D97-AF65-F5344CB8AC3E}">
        <p14:creationId xmlns:p14="http://schemas.microsoft.com/office/powerpoint/2010/main" val="1708317283"/>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6262" y="2227597"/>
            <a:ext cx="6002872" cy="3600986"/>
          </a:xfrm>
          <a:prstGeom prst="rect">
            <a:avLst/>
          </a:prstGeom>
          <a:solidFill>
            <a:schemeClr val="bg2"/>
          </a:solidFill>
          <a:ln>
            <a:noFill/>
          </a:ln>
          <a:effectLst/>
        </p:spPr>
        <p:txBody>
          <a:bodyPr wrap="square">
            <a:spAutoFit/>
          </a:bodyPr>
          <a:lstStyle/>
          <a:p>
            <a:pPr marL="457200" indent="-457200">
              <a:buClr>
                <a:srgbClr val="0070C0"/>
              </a:buClr>
              <a:buFont typeface="Wingdings" panose="05000000000000000000" pitchFamily="2" charset="2"/>
              <a:buChar char="§"/>
            </a:pPr>
            <a:endParaRPr lang="en-AU" sz="800" dirty="0">
              <a:latin typeface="GillSans"/>
            </a:endParaRPr>
          </a:p>
          <a:p>
            <a:pPr marL="682625" indent="-457200">
              <a:buClr>
                <a:srgbClr val="0070C0"/>
              </a:buClr>
              <a:buFont typeface="+mj-lt"/>
              <a:buAutoNum type="arabicPeriod"/>
            </a:pPr>
            <a:r>
              <a:rPr lang="en-AU" sz="2400" dirty="0">
                <a:latin typeface="Arial" panose="020B0604020202020204" pitchFamily="34" charset="0"/>
                <a:cs typeface="Arial" panose="020B0604020202020204" pitchFamily="34" charset="0"/>
              </a:rPr>
              <a:t>Mental health research</a:t>
            </a:r>
          </a:p>
          <a:p>
            <a:pPr marL="1204913" indent="-290513">
              <a:buClr>
                <a:srgbClr val="0070C0"/>
              </a:buClr>
              <a:buFont typeface="Arial" panose="020B0604020202020204" pitchFamily="34" charset="0"/>
              <a:buChar char="•"/>
              <a:tabLst>
                <a:tab pos="1312863" algn="l"/>
              </a:tabLst>
              <a:defRPr/>
            </a:pPr>
            <a:r>
              <a:rPr lang="en-AU" sz="2000" dirty="0">
                <a:solidFill>
                  <a:schemeClr val="tx2"/>
                </a:solidFill>
                <a:latin typeface="Arial" panose="020B0604020202020204" pitchFamily="34" charset="0"/>
                <a:cs typeface="Arial" panose="020B0604020202020204" pitchFamily="34" charset="0"/>
              </a:rPr>
              <a:t>Research Project Grants</a:t>
            </a:r>
          </a:p>
          <a:p>
            <a:pPr marL="1204913" indent="-290513">
              <a:buClr>
                <a:srgbClr val="0070C0"/>
              </a:buClr>
              <a:buFont typeface="Arial" panose="020B0604020202020204" pitchFamily="34" charset="0"/>
              <a:buChar char="•"/>
              <a:tabLst>
                <a:tab pos="1312863" algn="l"/>
              </a:tabLst>
              <a:defRPr/>
            </a:pPr>
            <a:r>
              <a:rPr lang="en-AU" sz="2000" dirty="0">
                <a:solidFill>
                  <a:schemeClr val="tx2"/>
                </a:solidFill>
                <a:latin typeface="Arial" panose="020B0604020202020204" pitchFamily="34" charset="0"/>
                <a:cs typeface="Arial" panose="020B0604020202020204" pitchFamily="34" charset="0"/>
              </a:rPr>
              <a:t>Post Doctoral Fellowships</a:t>
            </a:r>
          </a:p>
          <a:p>
            <a:pPr marL="1204913" indent="-290513">
              <a:buClr>
                <a:srgbClr val="0070C0"/>
              </a:buClr>
              <a:buFont typeface="Arial" panose="020B0604020202020204" pitchFamily="34" charset="0"/>
              <a:buChar char="•"/>
              <a:tabLst>
                <a:tab pos="1312863" algn="l"/>
              </a:tabLst>
              <a:defRPr/>
            </a:pPr>
            <a:r>
              <a:rPr lang="en-AU" sz="2000" dirty="0">
                <a:solidFill>
                  <a:schemeClr val="tx2"/>
                </a:solidFill>
                <a:latin typeface="Arial" panose="020B0604020202020204" pitchFamily="34" charset="0"/>
                <a:cs typeface="Arial" panose="020B0604020202020204" pitchFamily="34" charset="0"/>
              </a:rPr>
              <a:t>PhD Scholarships</a:t>
            </a:r>
            <a:endParaRPr lang="en-AU" sz="2000" dirty="0">
              <a:latin typeface="Arial" panose="020B0604020202020204" pitchFamily="34" charset="0"/>
              <a:cs typeface="Arial" panose="020B0604020202020204" pitchFamily="34" charset="0"/>
            </a:endParaRPr>
          </a:p>
          <a:p>
            <a:pPr marL="569913" indent="-344488">
              <a:buClr>
                <a:srgbClr val="0070C0"/>
              </a:buClr>
              <a:buFont typeface="Wingdings" panose="05000000000000000000" pitchFamily="2" charset="2"/>
              <a:buChar char="§"/>
            </a:pPr>
            <a:endParaRPr lang="en-AU" sz="800" dirty="0">
              <a:latin typeface="Arial" panose="020B0604020202020204" pitchFamily="34" charset="0"/>
              <a:cs typeface="Arial" panose="020B0604020202020204" pitchFamily="34" charset="0"/>
            </a:endParaRPr>
          </a:p>
          <a:p>
            <a:pPr marL="682625" indent="-457200">
              <a:buClr>
                <a:srgbClr val="0070C0"/>
              </a:buClr>
              <a:buFont typeface="+mj-lt"/>
              <a:buAutoNum type="arabicPeriod" startAt="2"/>
            </a:pPr>
            <a:r>
              <a:rPr lang="en-AU" sz="2400" dirty="0">
                <a:latin typeface="Arial" panose="020B0604020202020204" pitchFamily="34" charset="0"/>
                <a:cs typeface="Arial" panose="020B0604020202020204" pitchFamily="34" charset="0"/>
              </a:rPr>
              <a:t>General health research</a:t>
            </a:r>
          </a:p>
          <a:p>
            <a:pPr marL="569913" indent="-344488">
              <a:buClr>
                <a:srgbClr val="0070C0"/>
              </a:buClr>
              <a:buFont typeface="+mj-lt"/>
              <a:buAutoNum type="arabicPeriod" startAt="2"/>
            </a:pPr>
            <a:endParaRPr lang="en-AU" sz="800" dirty="0">
              <a:latin typeface="Arial" panose="020B0604020202020204" pitchFamily="34" charset="0"/>
              <a:cs typeface="Arial" panose="020B0604020202020204" pitchFamily="34" charset="0"/>
            </a:endParaRPr>
          </a:p>
          <a:p>
            <a:pPr marL="682625" indent="-457200">
              <a:buClr>
                <a:srgbClr val="0070C0"/>
              </a:buClr>
              <a:buFont typeface="+mj-lt"/>
              <a:buAutoNum type="arabicPeriod" startAt="2"/>
            </a:pPr>
            <a:r>
              <a:rPr lang="en-AU" sz="2400" dirty="0">
                <a:latin typeface="Arial" panose="020B0604020202020204" pitchFamily="34" charset="0"/>
                <a:cs typeface="Arial" panose="020B0604020202020204" pitchFamily="34" charset="0"/>
              </a:rPr>
              <a:t>Rural Medical &amp; Nursing Scholarships</a:t>
            </a:r>
          </a:p>
          <a:p>
            <a:pPr marL="569913" indent="-344488">
              <a:buClr>
                <a:srgbClr val="0070C0"/>
              </a:buClr>
              <a:buFont typeface="+mj-lt"/>
              <a:buAutoNum type="arabicPeriod" startAt="2"/>
            </a:pPr>
            <a:endParaRPr lang="en-AU" sz="800" dirty="0">
              <a:latin typeface="Arial" panose="020B0604020202020204" pitchFamily="34" charset="0"/>
              <a:cs typeface="Arial" panose="020B0604020202020204" pitchFamily="34" charset="0"/>
            </a:endParaRPr>
          </a:p>
          <a:p>
            <a:pPr marL="682625" indent="-457200">
              <a:buClr>
                <a:srgbClr val="0070C0"/>
              </a:buClr>
              <a:buFont typeface="+mj-lt"/>
              <a:buAutoNum type="arabicPeriod" startAt="2"/>
            </a:pPr>
            <a:r>
              <a:rPr lang="en-AU" sz="2400" dirty="0">
                <a:latin typeface="Arial" panose="020B0604020202020204" pitchFamily="34" charset="0"/>
                <a:cs typeface="Arial" panose="020B0604020202020204" pitchFamily="34" charset="0"/>
              </a:rPr>
              <a:t>Indigenous Health Scholarships</a:t>
            </a:r>
          </a:p>
          <a:p>
            <a:pPr marL="569913" indent="-344488">
              <a:buClr>
                <a:srgbClr val="0070C0"/>
              </a:buClr>
              <a:buFont typeface="+mj-lt"/>
              <a:buAutoNum type="arabicPeriod" startAt="2"/>
            </a:pPr>
            <a:endParaRPr lang="en-AU" sz="800" dirty="0">
              <a:latin typeface="Arial" panose="020B0604020202020204" pitchFamily="34" charset="0"/>
              <a:cs typeface="Arial" panose="020B0604020202020204" pitchFamily="34" charset="0"/>
            </a:endParaRPr>
          </a:p>
          <a:p>
            <a:pPr marL="682625" indent="-457200">
              <a:buClr>
                <a:srgbClr val="0070C0"/>
              </a:buClr>
              <a:buFont typeface="+mj-lt"/>
              <a:buAutoNum type="arabicPeriod" startAt="2"/>
            </a:pPr>
            <a:r>
              <a:rPr lang="en-AU" sz="2400" dirty="0">
                <a:latin typeface="Arial" panose="020B0604020202020204" pitchFamily="34" charset="0"/>
                <a:cs typeface="Arial" panose="020B0604020202020204" pitchFamily="34" charset="0"/>
              </a:rPr>
              <a:t>ANZAC PHD scholarship for PTSD</a:t>
            </a:r>
          </a:p>
          <a:p>
            <a:pPr marL="515937">
              <a:buClr>
                <a:srgbClr val="0070C0"/>
              </a:buClr>
            </a:pPr>
            <a:endParaRPr lang="en-AU" sz="800" dirty="0">
              <a:latin typeface="Arial" panose="020B0604020202020204" pitchFamily="34" charset="0"/>
              <a:cs typeface="Arial" panose="020B0604020202020204" pitchFamily="34" charset="0"/>
            </a:endParaRPr>
          </a:p>
        </p:txBody>
      </p:sp>
      <p:sp>
        <p:nvSpPr>
          <p:cNvPr id="6" name="Rectangle 5"/>
          <p:cNvSpPr/>
          <p:nvPr/>
        </p:nvSpPr>
        <p:spPr>
          <a:xfrm>
            <a:off x="1532911" y="1543"/>
            <a:ext cx="9628200" cy="923330"/>
          </a:xfrm>
          <a:prstGeom prst="rect">
            <a:avLst/>
          </a:prstGeom>
        </p:spPr>
        <p:txBody>
          <a:bodyPr wrap="square">
            <a:spAutoFit/>
          </a:bodyPr>
          <a:lstStyle/>
          <a:p>
            <a:pPr algn="ctr">
              <a:buClr>
                <a:srgbClr val="0070C0"/>
              </a:buClr>
            </a:pPr>
            <a:r>
              <a:rPr lang="en-AU" altLang="en-US" sz="5400" b="1" spc="-120" dirty="0">
                <a:solidFill>
                  <a:srgbClr val="0070C0"/>
                </a:solidFill>
                <a:latin typeface="Arial" panose="020B0604020202020204" pitchFamily="34" charset="0"/>
                <a:ea typeface="+mj-ea"/>
                <a:cs typeface="Arial" panose="020B0604020202020204" pitchFamily="34" charset="0"/>
              </a:rPr>
              <a:t>What does ARH do currently? </a:t>
            </a:r>
          </a:p>
        </p:txBody>
      </p:sp>
      <p:pic>
        <p:nvPicPr>
          <p:cNvPr id="2050" name="Picture 2" descr="Medical resear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7318" y="2418033"/>
            <a:ext cx="4930588" cy="328192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4" name="Rectangle 3"/>
          <p:cNvSpPr/>
          <p:nvPr/>
        </p:nvSpPr>
        <p:spPr>
          <a:xfrm>
            <a:off x="1446903" y="1179569"/>
            <a:ext cx="9800217" cy="830997"/>
          </a:xfrm>
          <a:prstGeom prst="rect">
            <a:avLst/>
          </a:prstGeom>
        </p:spPr>
        <p:txBody>
          <a:bodyPr wrap="square">
            <a:spAutoFit/>
          </a:bodyPr>
          <a:lstStyle/>
          <a:p>
            <a:pPr algn="ctr">
              <a:buClr>
                <a:srgbClr val="0070C0"/>
              </a:buClr>
            </a:pPr>
            <a:r>
              <a:rPr lang="en-AU" sz="2400" dirty="0">
                <a:solidFill>
                  <a:srgbClr val="0070C0"/>
                </a:solidFill>
                <a:latin typeface="Arial" panose="020B0604020202020204" pitchFamily="34" charset="0"/>
                <a:cs typeface="Arial" panose="020B0604020202020204" pitchFamily="34" charset="0"/>
              </a:rPr>
              <a:t>Australian Rotary Health provides funding into areas of health that do not readily attract funding, and promotes its findings to the community</a:t>
            </a:r>
            <a:r>
              <a:rPr lang="en-AU" dirty="0">
                <a:solidFill>
                  <a:srgbClr val="0070C0"/>
                </a:solidFill>
                <a:latin typeface="Arial" panose="020B0604020202020204" pitchFamily="34" charset="0"/>
                <a:cs typeface="Arial" panose="020B0604020202020204" pitchFamily="34" charset="0"/>
              </a:rPr>
              <a:t>. </a:t>
            </a:r>
          </a:p>
        </p:txBody>
      </p:sp>
      <p:sp>
        <p:nvSpPr>
          <p:cNvPr id="7" name="Rectangle 6"/>
          <p:cNvSpPr/>
          <p:nvPr/>
        </p:nvSpPr>
        <p:spPr>
          <a:xfrm>
            <a:off x="3517698" y="6323012"/>
            <a:ext cx="5499711" cy="392800"/>
          </a:xfrm>
          <a:prstGeom prst="rect">
            <a:avLst/>
          </a:prstGeom>
        </p:spPr>
        <p:txBody>
          <a:bodyPr wrap="none">
            <a:spAutoFit/>
          </a:bodyPr>
          <a:lstStyle/>
          <a:p>
            <a:pPr>
              <a:lnSpc>
                <a:spcPct val="80000"/>
              </a:lnSpc>
            </a:pPr>
            <a:r>
              <a:rPr lang="en-AU" sz="2400" dirty="0">
                <a:solidFill>
                  <a:srgbClr val="0070C0"/>
                </a:solidFill>
                <a:latin typeface="Arial" panose="020B0604020202020204" pitchFamily="34" charset="0"/>
                <a:cs typeface="Arial" panose="020B0604020202020204" pitchFamily="34" charset="0"/>
              </a:rPr>
              <a:t>TOTAL INVESTMENT in 2016 = $3.4M</a:t>
            </a:r>
            <a:endParaRPr lang="en-US" sz="2400" dirty="0"/>
          </a:p>
        </p:txBody>
      </p:sp>
    </p:spTree>
    <p:extLst>
      <p:ext uri="{BB962C8B-B14F-4D97-AF65-F5344CB8AC3E}">
        <p14:creationId xmlns:p14="http://schemas.microsoft.com/office/powerpoint/2010/main" val="1288061739"/>
      </p:ext>
    </p:extLst>
  </p:cSld>
  <p:clrMapOvr>
    <a:masterClrMapping/>
  </p:clrMapOvr>
  <p:transition>
    <p:fade/>
  </p:transition>
</p:sld>
</file>

<file path=ppt/theme/theme1.xml><?xml version="1.0" encoding="utf-8"?>
<a:theme xmlns:a="http://schemas.openxmlformats.org/drawingml/2006/main" name="Metropolitan">
  <a:themeElements>
    <a:clrScheme name="Metropolitan">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0941A018-FB9B-4401-A32C-7E04526866E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TM03457491[[fn=Metropolitan]]</Template>
  <TotalTime>1939</TotalTime>
  <Words>2377</Words>
  <Application>Microsoft Office PowerPoint</Application>
  <PresentationFormat>Widescreen</PresentationFormat>
  <Paragraphs>349</Paragraphs>
  <Slides>31</Slides>
  <Notes>12</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31</vt:i4>
      </vt:variant>
    </vt:vector>
  </HeadingPairs>
  <TitlesOfParts>
    <vt:vector size="45" baseType="lpstr">
      <vt:lpstr>Arial</vt:lpstr>
      <vt:lpstr>Calibri</vt:lpstr>
      <vt:lpstr>Calibri Light</vt:lpstr>
      <vt:lpstr>Cambria</vt:lpstr>
      <vt:lpstr>Century Gothic</vt:lpstr>
      <vt:lpstr>Chiller</vt:lpstr>
      <vt:lpstr>GillSans</vt:lpstr>
      <vt:lpstr>GillSans-BoldItalic</vt:lpstr>
      <vt:lpstr>GillSansMT</vt:lpstr>
      <vt:lpstr>GillSansMT-Bold</vt:lpstr>
      <vt:lpstr>Lucida Handwriting</vt:lpstr>
      <vt:lpstr>Times New Roman</vt:lpstr>
      <vt:lpstr>Wingdings</vt:lpstr>
      <vt:lpstr>Metropolitan</vt:lpstr>
      <vt:lpstr>PowerPoint Presentation</vt:lpstr>
      <vt:lpstr>PowerPoint Presentation</vt:lpstr>
      <vt:lpstr>PowerPoint Presentation</vt:lpstr>
      <vt:lpstr>ARH Board of Directors  2016</vt:lpstr>
      <vt:lpstr>PowerPoint Presentation</vt:lpstr>
      <vt:lpstr>PowerPoint Presentation</vt:lpstr>
      <vt:lpstr>PowerPoint Presentation</vt:lpstr>
      <vt:lpstr>PowerPoint Presentation</vt:lpstr>
      <vt:lpstr>PowerPoint Presentation</vt:lpstr>
      <vt:lpstr>Major Research Focus for ARH </vt:lpstr>
      <vt:lpstr>Why support Mental Health Research?</vt:lpstr>
      <vt:lpstr>Mental Illness is a Major Health Issue  Facing Australia Today</vt:lpstr>
      <vt:lpstr>Mental Illnesses Are Very Disabling</vt:lpstr>
      <vt:lpstr>The Need for Mental Health Research</vt:lpstr>
      <vt:lpstr>Australian Rotary Health Research  Can Make a Practical Difference:</vt:lpstr>
      <vt:lpstr>PowerPoint Presentation</vt:lpstr>
      <vt:lpstr>Findings of the Media Reports and Suicide study</vt:lpstr>
      <vt:lpstr>Impact of the Findings of the ARH funded study</vt:lpstr>
      <vt:lpstr>On-Line Therapy for Anxiety Disorders</vt:lpstr>
      <vt:lpstr>Impact of the Findings</vt:lpstr>
      <vt:lpstr>PowerPoint Presentation</vt:lpstr>
      <vt:lpstr>PowerPoint Presentation</vt:lpstr>
      <vt:lpstr>PowerPoint Presentation</vt:lpstr>
      <vt:lpstr>   Australian Rotary Health Funded Project</vt:lpstr>
      <vt:lpstr>Which mental health crises are covered?</vt:lpstr>
      <vt:lpstr>Growth of Mental Health First Aid </vt:lpstr>
      <vt:lpstr>PowerPoint Presentation</vt:lpstr>
      <vt:lpstr>The LIFT THE LID campaign</vt:lpstr>
      <vt:lpstr>How Can You Assist?</vt:lpstr>
      <vt:lpstr>PowerPoint Presentation</vt:lpstr>
      <vt:lpstr>Supporting healthier minds, bodies and communities  through research, awareness and education.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Murray Verso</dc:creator>
  <cp:lastModifiedBy>Richard Blakeman</cp:lastModifiedBy>
  <cp:revision>88</cp:revision>
  <dcterms:created xsi:type="dcterms:W3CDTF">2016-08-19T08:07:58Z</dcterms:created>
  <dcterms:modified xsi:type="dcterms:W3CDTF">2016-09-13T09:43:33Z</dcterms:modified>
</cp:coreProperties>
</file>